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9" r:id="rId4"/>
  </p:sldMasterIdLst>
  <p:notesMasterIdLst>
    <p:notesMasterId r:id="rId60"/>
  </p:notesMasterIdLst>
  <p:sldIdLst>
    <p:sldId id="256" r:id="rId5"/>
    <p:sldId id="337" r:id="rId6"/>
    <p:sldId id="338" r:id="rId7"/>
    <p:sldId id="348" r:id="rId8"/>
    <p:sldId id="350" r:id="rId9"/>
    <p:sldId id="349" r:id="rId10"/>
    <p:sldId id="282" r:id="rId11"/>
    <p:sldId id="286" r:id="rId12"/>
    <p:sldId id="287" r:id="rId13"/>
    <p:sldId id="288" r:id="rId14"/>
    <p:sldId id="289" r:id="rId15"/>
    <p:sldId id="290" r:id="rId16"/>
    <p:sldId id="291" r:id="rId17"/>
    <p:sldId id="292" r:id="rId18"/>
    <p:sldId id="293" r:id="rId19"/>
    <p:sldId id="294" r:id="rId20"/>
    <p:sldId id="295" r:id="rId21"/>
    <p:sldId id="298" r:id="rId22"/>
    <p:sldId id="352" r:id="rId23"/>
    <p:sldId id="301" r:id="rId24"/>
    <p:sldId id="351" r:id="rId25"/>
    <p:sldId id="305" r:id="rId26"/>
    <p:sldId id="306" r:id="rId27"/>
    <p:sldId id="307" r:id="rId28"/>
    <p:sldId id="308" r:id="rId29"/>
    <p:sldId id="309" r:id="rId30"/>
    <p:sldId id="310" r:id="rId31"/>
    <p:sldId id="311" r:id="rId32"/>
    <p:sldId id="312" r:id="rId33"/>
    <p:sldId id="313" r:id="rId34"/>
    <p:sldId id="314" r:id="rId35"/>
    <p:sldId id="315" r:id="rId36"/>
    <p:sldId id="316" r:id="rId37"/>
    <p:sldId id="317" r:id="rId38"/>
    <p:sldId id="319" r:id="rId39"/>
    <p:sldId id="320" r:id="rId40"/>
    <p:sldId id="322" r:id="rId41"/>
    <p:sldId id="323" r:id="rId42"/>
    <p:sldId id="324" r:id="rId43"/>
    <p:sldId id="325" r:id="rId44"/>
    <p:sldId id="326" r:id="rId45"/>
    <p:sldId id="343" r:id="rId46"/>
    <p:sldId id="347" r:id="rId47"/>
    <p:sldId id="339" r:id="rId48"/>
    <p:sldId id="345" r:id="rId49"/>
    <p:sldId id="346" r:id="rId50"/>
    <p:sldId id="328" r:id="rId51"/>
    <p:sldId id="329" r:id="rId52"/>
    <p:sldId id="330" r:id="rId53"/>
    <p:sldId id="331" r:id="rId54"/>
    <p:sldId id="332" r:id="rId55"/>
    <p:sldId id="333" r:id="rId56"/>
    <p:sldId id="334" r:id="rId57"/>
    <p:sldId id="335" r:id="rId58"/>
    <p:sldId id="33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3D5E"/>
    <a:srgbClr val="2B6CA7"/>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7" autoAdjust="0"/>
    <p:restoredTop sz="94660"/>
  </p:normalViewPr>
  <p:slideViewPr>
    <p:cSldViewPr snapToGrid="0">
      <p:cViewPr>
        <p:scale>
          <a:sx n="77" d="100"/>
          <a:sy n="77" d="100"/>
        </p:scale>
        <p:origin x="48"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5" Type="http://schemas.openxmlformats.org/officeDocument/2006/relationships/image" Target="../media/image16.wmf"/><Relationship Id="rId4"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3.wmf"/><Relationship Id="rId1" Type="http://schemas.openxmlformats.org/officeDocument/2006/relationships/image" Target="../media/image12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image" Target="../media/image1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514E2B-80A4-4ECC-8135-4BB5207BBABB}" type="datetimeFigureOut">
              <a:rPr lang="en-US" smtClean="0"/>
              <a:t>12/4/2019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0D913A-878D-45E1-AEF1-2A0D5ED12E29}" type="slidenum">
              <a:rPr lang="en-US" smtClean="0"/>
              <a:t>‹#›</a:t>
            </a:fld>
            <a:endParaRPr lang="en-US"/>
          </a:p>
        </p:txBody>
      </p:sp>
    </p:spTree>
    <p:extLst>
      <p:ext uri="{BB962C8B-B14F-4D97-AF65-F5344CB8AC3E}">
        <p14:creationId xmlns:p14="http://schemas.microsoft.com/office/powerpoint/2010/main" val="158433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A7D2508E-694C-4846-A3FA-FC78B80FB0B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1" name="Rectangle 2"/>
          <p:cNvSpPr>
            <a:spLocks noGrp="1" noRot="1" noChangeAspect="1" noChangeArrowheads="1" noTextEdit="1"/>
          </p:cNvSpPr>
          <p:nvPr>
            <p:ph type="sldImg"/>
          </p:nvPr>
        </p:nvSpPr>
        <p:spPr>
          <a:xfrm>
            <a:off x="685800" y="1143000"/>
            <a:ext cx="5486400" cy="3086100"/>
          </a:xfrm>
          <a:ln/>
        </p:spPr>
      </p:sp>
      <p:sp>
        <p:nvSpPr>
          <p:cNvPr id="174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835558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25604" name="Slide Number Placeholder 3"/>
          <p:cNvSpPr>
            <a:spLocks noGrp="1"/>
          </p:cNvSpPr>
          <p:nvPr>
            <p:ph type="sldNum" sz="quarter" idx="5"/>
          </p:nvPr>
        </p:nvSpPr>
        <p:spPr>
          <a:noFill/>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9C9E52-F782-4836-9729-6F9BB7D35B5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71211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373063" y="717550"/>
            <a:ext cx="6200775" cy="3489325"/>
          </a:xfrm>
          <a:solidFill>
            <a:schemeClr val="accent1"/>
          </a:solidFill>
          <a:ln w="25400">
            <a:solidFill>
              <a:schemeClr val="accent1">
                <a:shade val="50000"/>
              </a:schemeClr>
            </a:solidFill>
          </a:ln>
        </p:spPr>
      </p:sp>
      <p:sp>
        <p:nvSpPr>
          <p:cNvPr id="46083" name="Notes Placeholder 2"/>
          <p:cNvSpPr>
            <a:spLocks noGrp="1"/>
          </p:cNvSpPr>
          <p:nvPr>
            <p:ph type="body" sz="quarter" idx="1"/>
          </p:nvPr>
        </p:nvSpPr>
        <p:spPr>
          <a:xfrm>
            <a:off x="925513" y="4411663"/>
            <a:ext cx="5095875" cy="410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11246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r>
              <a:rPr lang="en-US" altLang="en-US" sz="900" smtClean="0">
                <a:latin typeface="Arial" panose="020B0604020202020204" pitchFamily="34" charset="0"/>
              </a:rPr>
              <a:t>The dashed curve is the standard distribution for thermal activation or MQT (they look pretty much the same) from a single washboard potential well for a sinusoidal CPR.  The solid curves on either side show what we would expect if the critical current in increased or decreased by 1% by the sin(phi/2) term from the first MF.  Instead of a bimodal distribution, we see the RED curve in which I allowed switching from the two critical currents but also values in between.  I think the physics is that the escape can occur anywhere in that range because the parity can switch while the current is being ramped.  It might be good to show this to demonstrate that we can fit the data in a reasonable way</a:t>
            </a:r>
          </a:p>
        </p:txBody>
      </p:sp>
      <p:sp>
        <p:nvSpPr>
          <p:cNvPr id="73732" name="Slide Number Placeholder 3"/>
          <p:cNvSpPr>
            <a:spLocks noGrp="1"/>
          </p:cNvSpPr>
          <p:nvPr>
            <p:ph type="sldNum" sz="quarter" idx="5"/>
          </p:nvPr>
        </p:nvSpPr>
        <p:spPr>
          <a:noFill/>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FCE4F0-21BF-4BE1-9EB3-368213799B0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23469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r>
              <a:rPr lang="en-US" altLang="en-US" smtClean="0">
                <a:latin typeface="Arial" panose="020B0604020202020204" pitchFamily="34" charset="0"/>
              </a:rPr>
              <a:t>IV vs field CP516, fine CP517</a:t>
            </a:r>
          </a:p>
          <a:p>
            <a:r>
              <a:rPr lang="en-US" altLang="en-US" smtClean="0">
                <a:latin typeface="Arial" panose="020B0604020202020204" pitchFamily="34" charset="0"/>
              </a:rPr>
              <a:t>Dist vs field CP518</a:t>
            </a:r>
          </a:p>
          <a:p>
            <a:endParaRPr lang="en-US" altLang="en-US" smtClean="0">
              <a:latin typeface="Arial" panose="020B0604020202020204" pitchFamily="34" charset="0"/>
            </a:endParaRPr>
          </a:p>
        </p:txBody>
      </p:sp>
      <p:sp>
        <p:nvSpPr>
          <p:cNvPr id="75780" name="Slide Number Placeholder 3"/>
          <p:cNvSpPr>
            <a:spLocks noGrp="1"/>
          </p:cNvSpPr>
          <p:nvPr>
            <p:ph type="sldNum" sz="quarter" idx="5"/>
          </p:nvPr>
        </p:nvSpPr>
        <p:spPr>
          <a:noFill/>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29FCF1-4987-45AB-BED6-D7499C9006B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1079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p:spPr>
        <p:txBody>
          <a:bodyPr/>
          <a:lstStyle/>
          <a:p>
            <a:r>
              <a:rPr lang="en-US" altLang="en-US" smtClean="0">
                <a:latin typeface="Arial" panose="020B0604020202020204" pitchFamily="34" charset="0"/>
              </a:rPr>
              <a:t>Can sample, Dev 2 CP85, Dev 3 CP 99 some plot.opju, </a:t>
            </a:r>
          </a:p>
          <a:p>
            <a:endParaRPr lang="en-US" altLang="en-US" smtClean="0">
              <a:latin typeface="Arial" panose="020B0604020202020204" pitchFamily="34" charset="0"/>
            </a:endParaRPr>
          </a:p>
        </p:txBody>
      </p:sp>
      <p:sp>
        <p:nvSpPr>
          <p:cNvPr id="77828" name="Slide Number Placeholder 3"/>
          <p:cNvSpPr>
            <a:spLocks noGrp="1"/>
          </p:cNvSpPr>
          <p:nvPr>
            <p:ph type="sldNum" sz="quarter" idx="5"/>
          </p:nvPr>
        </p:nvSpPr>
        <p:spPr>
          <a:noFill/>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1C8BE4-802B-490B-BED2-6BB3C5C3D32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87172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A02014-32E9-4143-8F77-49E21A2AB3EA}" type="datetimeFigureOut">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BDB59-FA6F-4D6A-BE2A-D4E69D7D507A}" type="slidenum">
              <a:rPr lang="en-US" smtClean="0"/>
              <a:t>‹#›</a:t>
            </a:fld>
            <a:endParaRPr lang="en-US"/>
          </a:p>
        </p:txBody>
      </p:sp>
    </p:spTree>
    <p:extLst>
      <p:ext uri="{BB962C8B-B14F-4D97-AF65-F5344CB8AC3E}">
        <p14:creationId xmlns:p14="http://schemas.microsoft.com/office/powerpoint/2010/main" val="1087920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A02014-32E9-4143-8F77-49E21A2AB3EA}" type="datetimeFigureOut">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BDB59-FA6F-4D6A-BE2A-D4E69D7D507A}" type="slidenum">
              <a:rPr lang="en-US" smtClean="0"/>
              <a:t>‹#›</a:t>
            </a:fld>
            <a:endParaRPr lang="en-US"/>
          </a:p>
        </p:txBody>
      </p:sp>
    </p:spTree>
    <p:extLst>
      <p:ext uri="{BB962C8B-B14F-4D97-AF65-F5344CB8AC3E}">
        <p14:creationId xmlns:p14="http://schemas.microsoft.com/office/powerpoint/2010/main" val="630305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A02014-32E9-4143-8F77-49E21A2AB3EA}" type="datetimeFigureOut">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BDB59-FA6F-4D6A-BE2A-D4E69D7D507A}" type="slidenum">
              <a:rPr lang="en-US" smtClean="0"/>
              <a:t>‹#›</a:t>
            </a:fld>
            <a:endParaRPr lang="en-US"/>
          </a:p>
        </p:txBody>
      </p:sp>
    </p:spTree>
    <p:extLst>
      <p:ext uri="{BB962C8B-B14F-4D97-AF65-F5344CB8AC3E}">
        <p14:creationId xmlns:p14="http://schemas.microsoft.com/office/powerpoint/2010/main" val="2050640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04BE8B49-2464-432C-B981-7E5A7F487854}" type="datetimeFigureOut">
              <a:rPr lang="en-US"/>
              <a:pPr>
                <a:defRPr/>
              </a:pPr>
              <a:t>12/4/2019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3E7E0A-F80D-49C1-8149-30B3B4D5DCA0}" type="slidenum">
              <a:rPr lang="en-US"/>
              <a:pPr>
                <a:defRPr/>
              </a:pPr>
              <a:t>‹#›</a:t>
            </a:fld>
            <a:endParaRPr lang="en-US"/>
          </a:p>
        </p:txBody>
      </p:sp>
    </p:spTree>
    <p:extLst>
      <p:ext uri="{BB962C8B-B14F-4D97-AF65-F5344CB8AC3E}">
        <p14:creationId xmlns:p14="http://schemas.microsoft.com/office/powerpoint/2010/main" val="972790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57BE4BD-56CA-4289-9AB1-2A286538C9AD}" type="datetimeFigureOut">
              <a:rPr lang="en-US"/>
              <a:pPr>
                <a:defRPr/>
              </a:pPr>
              <a:t>12/4/2019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45A4AF-CADC-49D0-928F-6361725131DB}" type="slidenum">
              <a:rPr lang="en-US"/>
              <a:pPr>
                <a:defRPr/>
              </a:pPr>
              <a:t>‹#›</a:t>
            </a:fld>
            <a:endParaRPr lang="en-US"/>
          </a:p>
        </p:txBody>
      </p:sp>
    </p:spTree>
    <p:extLst>
      <p:ext uri="{BB962C8B-B14F-4D97-AF65-F5344CB8AC3E}">
        <p14:creationId xmlns:p14="http://schemas.microsoft.com/office/powerpoint/2010/main" val="2931054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AD8C753-3563-4059-AC08-921FE5707ECF}" type="datetimeFigureOut">
              <a:rPr lang="en-US"/>
              <a:pPr>
                <a:defRPr/>
              </a:pPr>
              <a:t>12/4/2019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4B98B8-EC48-49AE-B49E-43E074489228}" type="slidenum">
              <a:rPr lang="en-US"/>
              <a:pPr>
                <a:defRPr/>
              </a:pPr>
              <a:t>‹#›</a:t>
            </a:fld>
            <a:endParaRPr lang="en-US"/>
          </a:p>
        </p:txBody>
      </p:sp>
    </p:spTree>
    <p:extLst>
      <p:ext uri="{BB962C8B-B14F-4D97-AF65-F5344CB8AC3E}">
        <p14:creationId xmlns:p14="http://schemas.microsoft.com/office/powerpoint/2010/main" val="1096301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E556BDAA-0C58-4A78-81D1-ECB932BA4A3E}" type="datetimeFigureOut">
              <a:rPr lang="en-US"/>
              <a:pPr>
                <a:defRPr/>
              </a:pPr>
              <a:t>12/4/2019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6E0D43-A244-437D-ACA7-3356C634E3EC}" type="slidenum">
              <a:rPr lang="en-US"/>
              <a:pPr>
                <a:defRPr/>
              </a:pPr>
              <a:t>‹#›</a:t>
            </a:fld>
            <a:endParaRPr lang="en-US"/>
          </a:p>
        </p:txBody>
      </p:sp>
    </p:spTree>
    <p:extLst>
      <p:ext uri="{BB962C8B-B14F-4D97-AF65-F5344CB8AC3E}">
        <p14:creationId xmlns:p14="http://schemas.microsoft.com/office/powerpoint/2010/main" val="2842529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D5524D19-86C3-4449-8218-98913DB4C6E5}" type="datetimeFigureOut">
              <a:rPr lang="en-US"/>
              <a:pPr>
                <a:defRPr/>
              </a:pPr>
              <a:t>12/4/2019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55989EA-B769-44D2-B4DF-13166029EEE8}" type="slidenum">
              <a:rPr lang="en-US"/>
              <a:pPr>
                <a:defRPr/>
              </a:pPr>
              <a:t>‹#›</a:t>
            </a:fld>
            <a:endParaRPr lang="en-US"/>
          </a:p>
        </p:txBody>
      </p:sp>
    </p:spTree>
    <p:extLst>
      <p:ext uri="{BB962C8B-B14F-4D97-AF65-F5344CB8AC3E}">
        <p14:creationId xmlns:p14="http://schemas.microsoft.com/office/powerpoint/2010/main" val="3051873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F72CC2E8-3C50-4A2F-B5FB-CAC87A485772}" type="datetimeFigureOut">
              <a:rPr lang="en-US"/>
              <a:pPr>
                <a:defRPr/>
              </a:pPr>
              <a:t>12/4/2019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9284AAC-458D-4967-88B7-07DB9A922E0A}" type="slidenum">
              <a:rPr lang="en-US"/>
              <a:pPr>
                <a:defRPr/>
              </a:pPr>
              <a:t>‹#›</a:t>
            </a:fld>
            <a:endParaRPr lang="en-US"/>
          </a:p>
        </p:txBody>
      </p:sp>
    </p:spTree>
    <p:extLst>
      <p:ext uri="{BB962C8B-B14F-4D97-AF65-F5344CB8AC3E}">
        <p14:creationId xmlns:p14="http://schemas.microsoft.com/office/powerpoint/2010/main" val="756625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0"/>
            <a:ext cx="228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userDrawn="1"/>
        </p:nvSpPr>
        <p:spPr>
          <a:xfrm>
            <a:off x="11964988" y="0"/>
            <a:ext cx="228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Date Placeholder 1"/>
          <p:cNvSpPr>
            <a:spLocks noGrp="1"/>
          </p:cNvSpPr>
          <p:nvPr>
            <p:ph type="dt" sz="half" idx="10"/>
          </p:nvPr>
        </p:nvSpPr>
        <p:spPr/>
        <p:txBody>
          <a:bodyPr/>
          <a:lstStyle>
            <a:lvl1pPr>
              <a:defRPr/>
            </a:lvl1pPr>
          </a:lstStyle>
          <a:p>
            <a:pPr>
              <a:defRPr/>
            </a:pPr>
            <a:fld id="{B94E0212-929D-4572-A99A-ECE98AF500C7}" type="datetimeFigureOut">
              <a:rPr lang="en-US"/>
              <a:pPr>
                <a:defRPr/>
              </a:pPr>
              <a:t>12/4/2019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pPr>
              <a:defRPr/>
            </a:pPr>
            <a:fld id="{FED5ED51-AE5B-4189-B252-F266EF4DE6B9}" type="slidenum">
              <a:rPr lang="en-US"/>
              <a:pPr>
                <a:defRPr/>
              </a:pPr>
              <a:t>‹#›</a:t>
            </a:fld>
            <a:endParaRPr lang="en-US"/>
          </a:p>
        </p:txBody>
      </p:sp>
    </p:spTree>
    <p:extLst>
      <p:ext uri="{BB962C8B-B14F-4D97-AF65-F5344CB8AC3E}">
        <p14:creationId xmlns:p14="http://schemas.microsoft.com/office/powerpoint/2010/main" val="1644994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F3F72D3-381E-4DDC-95C4-009DF1BC9BBD}" type="datetimeFigureOut">
              <a:rPr lang="en-US"/>
              <a:pPr>
                <a:defRPr/>
              </a:pPr>
              <a:t>12/4/2019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6EF265-B92A-4CF2-AA6E-FD45F58C41D5}" type="slidenum">
              <a:rPr lang="en-US"/>
              <a:pPr>
                <a:defRPr/>
              </a:pPr>
              <a:t>‹#›</a:t>
            </a:fld>
            <a:endParaRPr lang="en-US"/>
          </a:p>
        </p:txBody>
      </p:sp>
    </p:spTree>
    <p:extLst>
      <p:ext uri="{BB962C8B-B14F-4D97-AF65-F5344CB8AC3E}">
        <p14:creationId xmlns:p14="http://schemas.microsoft.com/office/powerpoint/2010/main" val="1821595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A02014-32E9-4143-8F77-49E21A2AB3EA}" type="datetimeFigureOut">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BDB59-FA6F-4D6A-BE2A-D4E69D7D507A}" type="slidenum">
              <a:rPr lang="en-US" smtClean="0"/>
              <a:t>‹#›</a:t>
            </a:fld>
            <a:endParaRPr lang="en-US"/>
          </a:p>
        </p:txBody>
      </p:sp>
    </p:spTree>
    <p:extLst>
      <p:ext uri="{BB962C8B-B14F-4D97-AF65-F5344CB8AC3E}">
        <p14:creationId xmlns:p14="http://schemas.microsoft.com/office/powerpoint/2010/main" val="603265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185FC2-7AD7-4226-8192-CB4BC238A2D0}" type="datetimeFigureOut">
              <a:rPr lang="en-US"/>
              <a:pPr>
                <a:defRPr/>
              </a:pPr>
              <a:t>12/4/2019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0C9811-E214-45DB-B862-22A9415A9436}" type="slidenum">
              <a:rPr lang="en-US"/>
              <a:pPr>
                <a:defRPr/>
              </a:pPr>
              <a:t>‹#›</a:t>
            </a:fld>
            <a:endParaRPr lang="en-US"/>
          </a:p>
        </p:txBody>
      </p:sp>
    </p:spTree>
    <p:extLst>
      <p:ext uri="{BB962C8B-B14F-4D97-AF65-F5344CB8AC3E}">
        <p14:creationId xmlns:p14="http://schemas.microsoft.com/office/powerpoint/2010/main" val="2071502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1006675-E15B-4D4F-9B78-6EC0E5AC622E}" type="datetimeFigureOut">
              <a:rPr lang="en-US"/>
              <a:pPr>
                <a:defRPr/>
              </a:pPr>
              <a:t>12/4/2019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620D06-25AE-4D64-B446-A0D820BE395F}" type="slidenum">
              <a:rPr lang="en-US"/>
              <a:pPr>
                <a:defRPr/>
              </a:pPr>
              <a:t>‹#›</a:t>
            </a:fld>
            <a:endParaRPr lang="en-US"/>
          </a:p>
        </p:txBody>
      </p:sp>
    </p:spTree>
    <p:extLst>
      <p:ext uri="{BB962C8B-B14F-4D97-AF65-F5344CB8AC3E}">
        <p14:creationId xmlns:p14="http://schemas.microsoft.com/office/powerpoint/2010/main" val="1422888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67DAAC3-6631-417C-BF90-37FACE98B1C0}" type="datetimeFigureOut">
              <a:rPr lang="en-US"/>
              <a:pPr>
                <a:defRPr/>
              </a:pPr>
              <a:t>12/4/2019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8A02F6-BFB0-4A3D-9323-A8AE3FA492C7}" type="slidenum">
              <a:rPr lang="en-US"/>
              <a:pPr>
                <a:defRPr/>
              </a:pPr>
              <a:t>‹#›</a:t>
            </a:fld>
            <a:endParaRPr lang="en-US"/>
          </a:p>
        </p:txBody>
      </p:sp>
    </p:spTree>
    <p:extLst>
      <p:ext uri="{BB962C8B-B14F-4D97-AF65-F5344CB8AC3E}">
        <p14:creationId xmlns:p14="http://schemas.microsoft.com/office/powerpoint/2010/main" val="800964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66345FE-8B27-4C87-AD59-4A43DBBBCFD3}" type="datetimeFigureOut">
              <a:rPr lang="en-US"/>
              <a:pPr>
                <a:defRPr/>
              </a:pPr>
              <a:t>12/4/2019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602FC9-E99D-4C34-B68F-99857B1D190E}" type="slidenum">
              <a:rPr lang="en-US"/>
              <a:pPr>
                <a:defRPr/>
              </a:pPr>
              <a:t>‹#›</a:t>
            </a:fld>
            <a:endParaRPr lang="en-US"/>
          </a:p>
        </p:txBody>
      </p:sp>
    </p:spTree>
    <p:extLst>
      <p:ext uri="{BB962C8B-B14F-4D97-AF65-F5344CB8AC3E}">
        <p14:creationId xmlns:p14="http://schemas.microsoft.com/office/powerpoint/2010/main" val="4166526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0C1318B-A84B-4035-B3D2-4FA8AABC788F}" type="datetimeFigureOut">
              <a:rPr lang="en-US"/>
              <a:pPr>
                <a:defRPr/>
              </a:pPr>
              <a:t>12/4/2019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6099C5-A70E-4B61-B04C-425D413FC749}" type="slidenum">
              <a:rPr lang="en-US"/>
              <a:pPr>
                <a:defRPr/>
              </a:pPr>
              <a:t>‹#›</a:t>
            </a:fld>
            <a:endParaRPr lang="en-US"/>
          </a:p>
        </p:txBody>
      </p:sp>
    </p:spTree>
    <p:extLst>
      <p:ext uri="{BB962C8B-B14F-4D97-AF65-F5344CB8AC3E}">
        <p14:creationId xmlns:p14="http://schemas.microsoft.com/office/powerpoint/2010/main" val="2954065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00314751-EB6E-4372-817C-C21325AE2239}" type="datetimeFigureOut">
              <a:rPr lang="en-US"/>
              <a:pPr>
                <a:defRPr/>
              </a:pPr>
              <a:t>12/4/2019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722D0E-5B56-49C1-AB48-047AB7DC942A}" type="slidenum">
              <a:rPr lang="en-US"/>
              <a:pPr>
                <a:defRPr/>
              </a:pPr>
              <a:t>‹#›</a:t>
            </a:fld>
            <a:endParaRPr lang="en-US"/>
          </a:p>
        </p:txBody>
      </p:sp>
    </p:spTree>
    <p:extLst>
      <p:ext uri="{BB962C8B-B14F-4D97-AF65-F5344CB8AC3E}">
        <p14:creationId xmlns:p14="http://schemas.microsoft.com/office/powerpoint/2010/main" val="1994413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91783BF-2018-4067-853C-F2E37E25482E}" type="datetimeFigureOut">
              <a:rPr lang="en-US"/>
              <a:pPr>
                <a:defRPr/>
              </a:pPr>
              <a:t>12/4/2019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533F19-65BF-456E-9EAF-5CEF2195C441}" type="slidenum">
              <a:rPr lang="en-US"/>
              <a:pPr>
                <a:defRPr/>
              </a:pPr>
              <a:t>‹#›</a:t>
            </a:fld>
            <a:endParaRPr lang="en-US"/>
          </a:p>
        </p:txBody>
      </p:sp>
    </p:spTree>
    <p:extLst>
      <p:ext uri="{BB962C8B-B14F-4D97-AF65-F5344CB8AC3E}">
        <p14:creationId xmlns:p14="http://schemas.microsoft.com/office/powerpoint/2010/main" val="1812438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2AFA23D-16ED-486E-9F15-9B3A1F5AD09F}" type="datetimeFigureOut">
              <a:rPr lang="en-US"/>
              <a:pPr>
                <a:defRPr/>
              </a:pPr>
              <a:t>12/4/2019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DF133A5-BEB7-47EB-BB67-47DE701D4D72}" type="slidenum">
              <a:rPr lang="en-US"/>
              <a:pPr>
                <a:defRPr/>
              </a:pPr>
              <a:t>‹#›</a:t>
            </a:fld>
            <a:endParaRPr lang="en-US"/>
          </a:p>
        </p:txBody>
      </p:sp>
    </p:spTree>
    <p:extLst>
      <p:ext uri="{BB962C8B-B14F-4D97-AF65-F5344CB8AC3E}">
        <p14:creationId xmlns:p14="http://schemas.microsoft.com/office/powerpoint/2010/main" val="290872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2187303-6160-455F-B69F-D5EE664F7D08}" type="datetimeFigureOut">
              <a:rPr lang="en-US"/>
              <a:pPr>
                <a:defRPr/>
              </a:pPr>
              <a:t>12/4/2019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CE4BF24-A08C-4136-8D33-A15A563773FB}" type="slidenum">
              <a:rPr lang="en-US"/>
              <a:pPr>
                <a:defRPr/>
              </a:pPr>
              <a:t>‹#›</a:t>
            </a:fld>
            <a:endParaRPr lang="en-US"/>
          </a:p>
        </p:txBody>
      </p:sp>
    </p:spTree>
    <p:extLst>
      <p:ext uri="{BB962C8B-B14F-4D97-AF65-F5344CB8AC3E}">
        <p14:creationId xmlns:p14="http://schemas.microsoft.com/office/powerpoint/2010/main" val="13841440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0"/>
            <a:ext cx="228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userDrawn="1"/>
        </p:nvSpPr>
        <p:spPr>
          <a:xfrm>
            <a:off x="11964988" y="0"/>
            <a:ext cx="228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Date Placeholder 1"/>
          <p:cNvSpPr>
            <a:spLocks noGrp="1"/>
          </p:cNvSpPr>
          <p:nvPr>
            <p:ph type="dt" sz="half" idx="10"/>
          </p:nvPr>
        </p:nvSpPr>
        <p:spPr/>
        <p:txBody>
          <a:bodyPr/>
          <a:lstStyle>
            <a:lvl1pPr>
              <a:defRPr/>
            </a:lvl1pPr>
          </a:lstStyle>
          <a:p>
            <a:pPr>
              <a:defRPr/>
            </a:pPr>
            <a:fld id="{89558A40-EB69-4932-86EC-6E5565E2C908}" type="datetimeFigureOut">
              <a:rPr lang="en-US"/>
              <a:pPr>
                <a:defRPr/>
              </a:pPr>
              <a:t>12/4/2019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pPr>
              <a:defRPr/>
            </a:pPr>
            <a:fld id="{56DBC4AF-59DF-46D7-9B05-70870DD52BE0}" type="slidenum">
              <a:rPr lang="en-US"/>
              <a:pPr>
                <a:defRPr/>
              </a:pPr>
              <a:t>‹#›</a:t>
            </a:fld>
            <a:endParaRPr lang="en-US"/>
          </a:p>
        </p:txBody>
      </p:sp>
    </p:spTree>
    <p:extLst>
      <p:ext uri="{BB962C8B-B14F-4D97-AF65-F5344CB8AC3E}">
        <p14:creationId xmlns:p14="http://schemas.microsoft.com/office/powerpoint/2010/main" val="3510961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A02014-32E9-4143-8F77-49E21A2AB3EA}" type="datetimeFigureOut">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BDB59-FA6F-4D6A-BE2A-D4E69D7D507A}" type="slidenum">
              <a:rPr lang="en-US" smtClean="0"/>
              <a:t>‹#›</a:t>
            </a:fld>
            <a:endParaRPr lang="en-US"/>
          </a:p>
        </p:txBody>
      </p:sp>
    </p:spTree>
    <p:extLst>
      <p:ext uri="{BB962C8B-B14F-4D97-AF65-F5344CB8AC3E}">
        <p14:creationId xmlns:p14="http://schemas.microsoft.com/office/powerpoint/2010/main" val="1218571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44908A1B-3F6B-4F35-881A-6FCDC1D36A3B}" type="datetimeFigureOut">
              <a:rPr lang="en-US"/>
              <a:pPr>
                <a:defRPr/>
              </a:pPr>
              <a:t>12/4/2019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B1EA352-C966-4178-A215-9A79DE82F2F0}" type="slidenum">
              <a:rPr lang="en-US"/>
              <a:pPr>
                <a:defRPr/>
              </a:pPr>
              <a:t>‹#›</a:t>
            </a:fld>
            <a:endParaRPr lang="en-US"/>
          </a:p>
        </p:txBody>
      </p:sp>
    </p:spTree>
    <p:extLst>
      <p:ext uri="{BB962C8B-B14F-4D97-AF65-F5344CB8AC3E}">
        <p14:creationId xmlns:p14="http://schemas.microsoft.com/office/powerpoint/2010/main" val="376457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61293C91-7C59-4EAD-B9B3-E2FE678CD2B7}" type="datetimeFigureOut">
              <a:rPr lang="en-US"/>
              <a:pPr>
                <a:defRPr/>
              </a:pPr>
              <a:t>12/4/2019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11FC17-231A-47DB-9490-6F09DEF207A9}" type="slidenum">
              <a:rPr lang="en-US"/>
              <a:pPr>
                <a:defRPr/>
              </a:pPr>
              <a:t>‹#›</a:t>
            </a:fld>
            <a:endParaRPr lang="en-US"/>
          </a:p>
        </p:txBody>
      </p:sp>
    </p:spTree>
    <p:extLst>
      <p:ext uri="{BB962C8B-B14F-4D97-AF65-F5344CB8AC3E}">
        <p14:creationId xmlns:p14="http://schemas.microsoft.com/office/powerpoint/2010/main" val="3954400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363F23B-93B9-4C87-B7FB-AC8DE357EA5B}" type="datetimeFigureOut">
              <a:rPr lang="en-US"/>
              <a:pPr>
                <a:defRPr/>
              </a:pPr>
              <a:t>12/4/2019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688A28-7B8F-4071-A1A2-90997A735A85}" type="slidenum">
              <a:rPr lang="en-US"/>
              <a:pPr>
                <a:defRPr/>
              </a:pPr>
              <a:t>‹#›</a:t>
            </a:fld>
            <a:endParaRPr lang="en-US"/>
          </a:p>
        </p:txBody>
      </p:sp>
    </p:spTree>
    <p:extLst>
      <p:ext uri="{BB962C8B-B14F-4D97-AF65-F5344CB8AC3E}">
        <p14:creationId xmlns:p14="http://schemas.microsoft.com/office/powerpoint/2010/main" val="2963927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FB1A073-0495-4FFB-B7AF-635D8BEC4074}" type="datetimeFigureOut">
              <a:rPr lang="en-US"/>
              <a:pPr>
                <a:defRPr/>
              </a:pPr>
              <a:t>12/4/2019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597CFD-114F-4A89-83AF-540EBCC3B8A2}" type="slidenum">
              <a:rPr lang="en-US"/>
              <a:pPr>
                <a:defRPr/>
              </a:pPr>
              <a:t>‹#›</a:t>
            </a:fld>
            <a:endParaRPr lang="en-US"/>
          </a:p>
        </p:txBody>
      </p:sp>
    </p:spTree>
    <p:extLst>
      <p:ext uri="{BB962C8B-B14F-4D97-AF65-F5344CB8AC3E}">
        <p14:creationId xmlns:p14="http://schemas.microsoft.com/office/powerpoint/2010/main" val="9832157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457200"/>
            <a:ext cx="9347200" cy="533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08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4114800"/>
            <a:ext cx="508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914400" y="6248400"/>
            <a:ext cx="2540000" cy="457200"/>
          </a:xfrm>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a:xfrm>
            <a:off x="4165600" y="6248400"/>
            <a:ext cx="3860800" cy="457200"/>
          </a:xfrm>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a:xfrm>
            <a:off x="8737600" y="6248400"/>
            <a:ext cx="2540000" cy="457200"/>
          </a:xfrm>
        </p:spPr>
        <p:txBody>
          <a:bodyPr wrap="square" numCol="1" anchor="t" anchorCtr="0" compatLnSpc="1">
            <a:prstTxWarp prst="textNoShape">
              <a:avLst/>
            </a:prstTxWarp>
          </a:bodyPr>
          <a:lstStyle>
            <a:lvl1pPr eaLnBrk="1" hangingPunct="1">
              <a:defRPr/>
            </a:lvl1pPr>
          </a:lstStyle>
          <a:p>
            <a:pPr>
              <a:defRPr/>
            </a:pPr>
            <a:fld id="{739C723A-DDE4-4557-AD6B-D0B5DE7329FE}" type="slidenum">
              <a:rPr lang="en-US" altLang="en-US"/>
              <a:pPr>
                <a:defRPr/>
              </a:pPr>
              <a:t>‹#›</a:t>
            </a:fld>
            <a:endParaRPr lang="en-US" altLang="en-US"/>
          </a:p>
        </p:txBody>
      </p:sp>
    </p:spTree>
    <p:extLst>
      <p:ext uri="{BB962C8B-B14F-4D97-AF65-F5344CB8AC3E}">
        <p14:creationId xmlns:p14="http://schemas.microsoft.com/office/powerpoint/2010/main" val="4275131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D61D3A-2EE5-4653-BD1F-849EE382211E}" type="slidenum">
              <a:rPr lang="en-US" altLang="en-US"/>
              <a:pPr>
                <a:defRPr/>
              </a:pPr>
              <a:t>‹#›</a:t>
            </a:fld>
            <a:endParaRPr lang="en-US" altLang="en-US"/>
          </a:p>
        </p:txBody>
      </p:sp>
    </p:spTree>
    <p:extLst>
      <p:ext uri="{BB962C8B-B14F-4D97-AF65-F5344CB8AC3E}">
        <p14:creationId xmlns:p14="http://schemas.microsoft.com/office/powerpoint/2010/main" val="23131545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797253-1BE7-4001-BEFF-0E9FD5141330}" type="slidenum">
              <a:rPr lang="en-US" altLang="en-US"/>
              <a:pPr>
                <a:defRPr/>
              </a:pPr>
              <a:t>‹#›</a:t>
            </a:fld>
            <a:endParaRPr lang="en-US" altLang="en-US"/>
          </a:p>
        </p:txBody>
      </p:sp>
    </p:spTree>
    <p:extLst>
      <p:ext uri="{BB962C8B-B14F-4D97-AF65-F5344CB8AC3E}">
        <p14:creationId xmlns:p14="http://schemas.microsoft.com/office/powerpoint/2010/main" val="4234133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01673F-BF22-4573-A091-94917518EA64}" type="slidenum">
              <a:rPr lang="en-US" altLang="en-US"/>
              <a:pPr>
                <a:defRPr/>
              </a:pPr>
              <a:t>‹#›</a:t>
            </a:fld>
            <a:endParaRPr lang="en-US" altLang="en-US"/>
          </a:p>
        </p:txBody>
      </p:sp>
    </p:spTree>
    <p:extLst>
      <p:ext uri="{BB962C8B-B14F-4D97-AF65-F5344CB8AC3E}">
        <p14:creationId xmlns:p14="http://schemas.microsoft.com/office/powerpoint/2010/main" val="9048850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FDCB31-8782-4629-9EE7-03BB43EC63FA}" type="slidenum">
              <a:rPr lang="en-US" altLang="en-US"/>
              <a:pPr>
                <a:defRPr/>
              </a:pPr>
              <a:t>‹#›</a:t>
            </a:fld>
            <a:endParaRPr lang="en-US" altLang="en-US"/>
          </a:p>
        </p:txBody>
      </p:sp>
    </p:spTree>
    <p:extLst>
      <p:ext uri="{BB962C8B-B14F-4D97-AF65-F5344CB8AC3E}">
        <p14:creationId xmlns:p14="http://schemas.microsoft.com/office/powerpoint/2010/main" val="3036979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CA91306-E12B-4423-98EC-1B45052271D8}" type="slidenum">
              <a:rPr lang="en-US" altLang="en-US"/>
              <a:pPr>
                <a:defRPr/>
              </a:pPr>
              <a:t>‹#›</a:t>
            </a:fld>
            <a:endParaRPr lang="en-US" altLang="en-US"/>
          </a:p>
        </p:txBody>
      </p:sp>
    </p:spTree>
    <p:extLst>
      <p:ext uri="{BB962C8B-B14F-4D97-AF65-F5344CB8AC3E}">
        <p14:creationId xmlns:p14="http://schemas.microsoft.com/office/powerpoint/2010/main" val="3932786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A02014-32E9-4143-8F77-49E21A2AB3EA}" type="datetimeFigureOut">
              <a:rPr lang="en-US" smtClean="0"/>
              <a:t>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7BDB59-FA6F-4D6A-BE2A-D4E69D7D507A}" type="slidenum">
              <a:rPr lang="en-US" smtClean="0"/>
              <a:t>‹#›</a:t>
            </a:fld>
            <a:endParaRPr lang="en-US"/>
          </a:p>
        </p:txBody>
      </p:sp>
    </p:spTree>
    <p:extLst>
      <p:ext uri="{BB962C8B-B14F-4D97-AF65-F5344CB8AC3E}">
        <p14:creationId xmlns:p14="http://schemas.microsoft.com/office/powerpoint/2010/main" val="37841726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CEA97D-28BF-414B-81FB-2968F5914AFA}" type="slidenum">
              <a:rPr lang="en-US" altLang="en-US"/>
              <a:pPr>
                <a:defRPr/>
              </a:pPr>
              <a:t>‹#›</a:t>
            </a:fld>
            <a:endParaRPr lang="en-US" altLang="en-US"/>
          </a:p>
        </p:txBody>
      </p:sp>
    </p:spTree>
    <p:extLst>
      <p:ext uri="{BB962C8B-B14F-4D97-AF65-F5344CB8AC3E}">
        <p14:creationId xmlns:p14="http://schemas.microsoft.com/office/powerpoint/2010/main" val="1793721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3D0CB3-F50D-458E-82CA-ABB2567BA7DC}" type="slidenum">
              <a:rPr lang="en-US" altLang="en-US"/>
              <a:pPr>
                <a:defRPr/>
              </a:pPr>
              <a:t>‹#›</a:t>
            </a:fld>
            <a:endParaRPr lang="en-US" altLang="en-US"/>
          </a:p>
        </p:txBody>
      </p:sp>
    </p:spTree>
    <p:extLst>
      <p:ext uri="{BB962C8B-B14F-4D97-AF65-F5344CB8AC3E}">
        <p14:creationId xmlns:p14="http://schemas.microsoft.com/office/powerpoint/2010/main" val="2045128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AF90BA-4F8C-4F6C-988E-182E2E7CF715}" type="slidenum">
              <a:rPr lang="en-US" altLang="en-US"/>
              <a:pPr>
                <a:defRPr/>
              </a:pPr>
              <a:t>‹#›</a:t>
            </a:fld>
            <a:endParaRPr lang="en-US" altLang="en-US"/>
          </a:p>
        </p:txBody>
      </p:sp>
    </p:spTree>
    <p:extLst>
      <p:ext uri="{BB962C8B-B14F-4D97-AF65-F5344CB8AC3E}">
        <p14:creationId xmlns:p14="http://schemas.microsoft.com/office/powerpoint/2010/main" val="3924173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37B947-DDF0-4C3E-9720-490898995036}" type="slidenum">
              <a:rPr lang="en-US" altLang="en-US"/>
              <a:pPr>
                <a:defRPr/>
              </a:pPr>
              <a:t>‹#›</a:t>
            </a:fld>
            <a:endParaRPr lang="en-US" altLang="en-US"/>
          </a:p>
        </p:txBody>
      </p:sp>
    </p:spTree>
    <p:extLst>
      <p:ext uri="{BB962C8B-B14F-4D97-AF65-F5344CB8AC3E}">
        <p14:creationId xmlns:p14="http://schemas.microsoft.com/office/powerpoint/2010/main" val="25725565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CDFE09-7F96-4F92-B36A-DC6EC395A660}" type="slidenum">
              <a:rPr lang="en-US" altLang="en-US"/>
              <a:pPr>
                <a:defRPr/>
              </a:pPr>
              <a:t>‹#›</a:t>
            </a:fld>
            <a:endParaRPr lang="en-US" altLang="en-US"/>
          </a:p>
        </p:txBody>
      </p:sp>
    </p:spTree>
    <p:extLst>
      <p:ext uri="{BB962C8B-B14F-4D97-AF65-F5344CB8AC3E}">
        <p14:creationId xmlns:p14="http://schemas.microsoft.com/office/powerpoint/2010/main" val="28618724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CE0B00-CD04-4371-ABA7-ADB3BAD45D1A}" type="slidenum">
              <a:rPr lang="en-US" altLang="en-US"/>
              <a:pPr>
                <a:defRPr/>
              </a:pPr>
              <a:t>‹#›</a:t>
            </a:fld>
            <a:endParaRPr lang="en-US" altLang="en-US"/>
          </a:p>
        </p:txBody>
      </p:sp>
    </p:spTree>
    <p:extLst>
      <p:ext uri="{BB962C8B-B14F-4D97-AF65-F5344CB8AC3E}">
        <p14:creationId xmlns:p14="http://schemas.microsoft.com/office/powerpoint/2010/main" val="29958747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8B80076-B7FD-4986-8BC9-9E7383E51DA7}" type="slidenum">
              <a:rPr lang="en-US" altLang="en-US"/>
              <a:pPr>
                <a:defRPr/>
              </a:pPr>
              <a:t>‹#›</a:t>
            </a:fld>
            <a:endParaRPr lang="en-US" altLang="en-US"/>
          </a:p>
        </p:txBody>
      </p:sp>
    </p:spTree>
    <p:extLst>
      <p:ext uri="{BB962C8B-B14F-4D97-AF65-F5344CB8AC3E}">
        <p14:creationId xmlns:p14="http://schemas.microsoft.com/office/powerpoint/2010/main" val="315780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144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F9B279A-B666-4628-944D-A258876FA826}" type="slidenum">
              <a:rPr lang="en-US" altLang="en-US"/>
              <a:pPr>
                <a:defRPr/>
              </a:pPr>
              <a:t>‹#›</a:t>
            </a:fld>
            <a:endParaRPr lang="en-US" altLang="en-US"/>
          </a:p>
        </p:txBody>
      </p:sp>
    </p:spTree>
    <p:extLst>
      <p:ext uri="{BB962C8B-B14F-4D97-AF65-F5344CB8AC3E}">
        <p14:creationId xmlns:p14="http://schemas.microsoft.com/office/powerpoint/2010/main" val="41794746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A176F9A-325D-46CA-AA63-926A594F9AC8}" type="slidenum">
              <a:rPr lang="en-US" altLang="en-US"/>
              <a:pPr>
                <a:defRPr/>
              </a:pPr>
              <a:t>‹#›</a:t>
            </a:fld>
            <a:endParaRPr lang="en-US" altLang="en-US"/>
          </a:p>
        </p:txBody>
      </p:sp>
    </p:spTree>
    <p:extLst>
      <p:ext uri="{BB962C8B-B14F-4D97-AF65-F5344CB8AC3E}">
        <p14:creationId xmlns:p14="http://schemas.microsoft.com/office/powerpoint/2010/main" val="1330434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A02014-32E9-4143-8F77-49E21A2AB3EA}" type="datetimeFigureOut">
              <a:rPr lang="en-US" smtClean="0"/>
              <a:t>12/4/2019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7BDB59-FA6F-4D6A-BE2A-D4E69D7D507A}" type="slidenum">
              <a:rPr lang="en-US" smtClean="0"/>
              <a:t>‹#›</a:t>
            </a:fld>
            <a:endParaRPr lang="en-US"/>
          </a:p>
        </p:txBody>
      </p:sp>
    </p:spTree>
    <p:extLst>
      <p:ext uri="{BB962C8B-B14F-4D97-AF65-F5344CB8AC3E}">
        <p14:creationId xmlns:p14="http://schemas.microsoft.com/office/powerpoint/2010/main" val="462871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A02014-32E9-4143-8F77-49E21A2AB3EA}" type="datetimeFigureOut">
              <a:rPr lang="en-US" smtClean="0"/>
              <a:t>12/4/2019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7BDB59-FA6F-4D6A-BE2A-D4E69D7D507A}" type="slidenum">
              <a:rPr lang="en-US" smtClean="0"/>
              <a:t>‹#›</a:t>
            </a:fld>
            <a:endParaRPr lang="en-US"/>
          </a:p>
        </p:txBody>
      </p:sp>
    </p:spTree>
    <p:extLst>
      <p:ext uri="{BB962C8B-B14F-4D97-AF65-F5344CB8AC3E}">
        <p14:creationId xmlns:p14="http://schemas.microsoft.com/office/powerpoint/2010/main" val="822705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A02014-32E9-4143-8F77-49E21A2AB3EA}" type="datetimeFigureOut">
              <a:rPr lang="en-US" smtClean="0"/>
              <a:t>12/4/2019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7BDB59-FA6F-4D6A-BE2A-D4E69D7D507A}" type="slidenum">
              <a:rPr lang="en-US" smtClean="0"/>
              <a:t>‹#›</a:t>
            </a:fld>
            <a:endParaRPr lang="en-US"/>
          </a:p>
        </p:txBody>
      </p:sp>
    </p:spTree>
    <p:extLst>
      <p:ext uri="{BB962C8B-B14F-4D97-AF65-F5344CB8AC3E}">
        <p14:creationId xmlns:p14="http://schemas.microsoft.com/office/powerpoint/2010/main" val="3704598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A02014-32E9-4143-8F77-49E21A2AB3EA}" type="datetimeFigureOut">
              <a:rPr lang="en-US" smtClean="0"/>
              <a:t>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7BDB59-FA6F-4D6A-BE2A-D4E69D7D507A}" type="slidenum">
              <a:rPr lang="en-US" smtClean="0"/>
              <a:t>‹#›</a:t>
            </a:fld>
            <a:endParaRPr lang="en-US"/>
          </a:p>
        </p:txBody>
      </p:sp>
    </p:spTree>
    <p:extLst>
      <p:ext uri="{BB962C8B-B14F-4D97-AF65-F5344CB8AC3E}">
        <p14:creationId xmlns:p14="http://schemas.microsoft.com/office/powerpoint/2010/main" val="3051359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A02014-32E9-4143-8F77-49E21A2AB3EA}" type="datetimeFigureOut">
              <a:rPr lang="en-US" smtClean="0"/>
              <a:t>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7BDB59-FA6F-4D6A-BE2A-D4E69D7D507A}" type="slidenum">
              <a:rPr lang="en-US" smtClean="0"/>
              <a:t>‹#›</a:t>
            </a:fld>
            <a:endParaRPr lang="en-US"/>
          </a:p>
        </p:txBody>
      </p:sp>
    </p:spTree>
    <p:extLst>
      <p:ext uri="{BB962C8B-B14F-4D97-AF65-F5344CB8AC3E}">
        <p14:creationId xmlns:p14="http://schemas.microsoft.com/office/powerpoint/2010/main" val="288556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02014-32E9-4143-8F77-49E21A2AB3EA}" type="datetimeFigureOut">
              <a:rPr lang="en-US" smtClean="0"/>
              <a:t>12/4/2019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BDB59-FA6F-4D6A-BE2A-D4E69D7D507A}" type="slidenum">
              <a:rPr lang="en-US" smtClean="0"/>
              <a:t>‹#›</a:t>
            </a:fld>
            <a:endParaRPr lang="en-US"/>
          </a:p>
        </p:txBody>
      </p:sp>
    </p:spTree>
    <p:extLst>
      <p:ext uri="{BB962C8B-B14F-4D97-AF65-F5344CB8AC3E}">
        <p14:creationId xmlns:p14="http://schemas.microsoft.com/office/powerpoint/2010/main" val="6641778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2B17905-02F6-4C0D-BBF2-D6E364F0CAB2}" type="datetimeFigureOut">
              <a:rPr lang="en-US"/>
              <a:pPr>
                <a:defRPr/>
              </a:pPr>
              <a:t>12/4/2019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8A4B8C5-8DBA-4A2D-BBEF-9E0D7EAD980E}" type="slidenum">
              <a:rPr lang="en-US"/>
              <a:pPr>
                <a:defRPr/>
              </a:pPr>
              <a:t>‹#›</a:t>
            </a:fld>
            <a:endParaRPr lang="en-US"/>
          </a:p>
        </p:txBody>
      </p:sp>
    </p:spTree>
    <p:extLst>
      <p:ext uri="{BB962C8B-B14F-4D97-AF65-F5344CB8AC3E}">
        <p14:creationId xmlns:p14="http://schemas.microsoft.com/office/powerpoint/2010/main" val="12530685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94D6DAB-531C-402E-9496-D49CEAE93228}" type="datetimeFigureOut">
              <a:rPr lang="en-US"/>
              <a:pPr>
                <a:defRPr/>
              </a:pPr>
              <a:t>12/4/2019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DE8F481-DD77-411A-8415-943E005A4DC3}" type="slidenum">
              <a:rPr lang="en-US"/>
              <a:pPr>
                <a:defRPr/>
              </a:pPr>
              <a:t>‹#›</a:t>
            </a:fld>
            <a:endParaRPr lang="en-US"/>
          </a:p>
        </p:txBody>
      </p:sp>
    </p:spTree>
    <p:extLst>
      <p:ext uri="{BB962C8B-B14F-4D97-AF65-F5344CB8AC3E}">
        <p14:creationId xmlns:p14="http://schemas.microsoft.com/office/powerpoint/2010/main" val="30388185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rgbClr val="000000"/>
                </a:solidFill>
              </a:defRPr>
            </a:lvl1pPr>
          </a:lstStyle>
          <a:p>
            <a:pPr eaLnBrk="0" fontAlgn="base" hangingPunct="0">
              <a:spcBef>
                <a:spcPct val="0"/>
              </a:spcBef>
              <a:spcAft>
                <a:spcPct val="0"/>
              </a:spcAft>
              <a:defRPr/>
            </a:pPr>
            <a:endParaRPr lang="en-US">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eaLnBrk="0" fontAlgn="base" hangingPunct="0">
              <a:spcBef>
                <a:spcPct val="0"/>
              </a:spcBef>
              <a:spcAft>
                <a:spcPct val="0"/>
              </a:spcAft>
              <a:defRPr/>
            </a:pPr>
            <a:endParaRPr lang="en-US">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eaLnBrk="0" fontAlgn="base" hangingPunct="0">
              <a:spcBef>
                <a:spcPct val="0"/>
              </a:spcBef>
              <a:spcAft>
                <a:spcPct val="0"/>
              </a:spcAft>
              <a:defRPr/>
            </a:pPr>
            <a:fld id="{223FFC32-3A01-44EF-AAE4-CA525CC8EEB6}" type="slidenum">
              <a:rPr lang="en-US" altLang="en-US">
                <a:latin typeface="Times New Roman" panose="02020603050405020304" pitchFamily="18" charset="0"/>
              </a:rPr>
              <a:pPr eaLnBrk="0" fontAlgn="base" hangingPunct="0">
                <a:spcBef>
                  <a:spcPct val="0"/>
                </a:spcBef>
                <a:spcAft>
                  <a:spcPct val="0"/>
                </a:spcAft>
                <a:defRPr/>
              </a:pPr>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46810971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Comic Sans MS" pitchFamily="66" charset="0"/>
        </a:defRPr>
      </a:lvl2pPr>
      <a:lvl3pPr algn="ctr" rtl="0" eaLnBrk="0" fontAlgn="base" hangingPunct="0">
        <a:spcBef>
          <a:spcPct val="0"/>
        </a:spcBef>
        <a:spcAft>
          <a:spcPct val="0"/>
        </a:spcAft>
        <a:defRPr sz="2400">
          <a:solidFill>
            <a:schemeClr val="tx2"/>
          </a:solidFill>
          <a:latin typeface="Comic Sans MS" pitchFamily="66" charset="0"/>
        </a:defRPr>
      </a:lvl3pPr>
      <a:lvl4pPr algn="ctr" rtl="0" eaLnBrk="0" fontAlgn="base" hangingPunct="0">
        <a:spcBef>
          <a:spcPct val="0"/>
        </a:spcBef>
        <a:spcAft>
          <a:spcPct val="0"/>
        </a:spcAft>
        <a:defRPr sz="2400">
          <a:solidFill>
            <a:schemeClr val="tx2"/>
          </a:solidFill>
          <a:latin typeface="Comic Sans MS" pitchFamily="66" charset="0"/>
        </a:defRPr>
      </a:lvl4pPr>
      <a:lvl5pPr algn="ctr" rtl="0" eaLnBrk="0" fontAlgn="base" hangingPunct="0">
        <a:spcBef>
          <a:spcPct val="0"/>
        </a:spcBef>
        <a:spcAft>
          <a:spcPct val="0"/>
        </a:spcAft>
        <a:defRPr sz="2400">
          <a:solidFill>
            <a:schemeClr val="tx2"/>
          </a:solidFill>
          <a:latin typeface="Comic Sans MS" pitchFamily="66" charset="0"/>
        </a:defRPr>
      </a:lvl5pPr>
      <a:lvl6pPr marL="457200" algn="ctr" rtl="0" eaLnBrk="0" fontAlgn="base" hangingPunct="0">
        <a:spcBef>
          <a:spcPct val="0"/>
        </a:spcBef>
        <a:spcAft>
          <a:spcPct val="0"/>
        </a:spcAft>
        <a:defRPr sz="2400">
          <a:solidFill>
            <a:schemeClr val="tx2"/>
          </a:solidFill>
          <a:latin typeface="Comic Sans MS" pitchFamily="66" charset="0"/>
        </a:defRPr>
      </a:lvl6pPr>
      <a:lvl7pPr marL="914400" algn="ctr" rtl="0" eaLnBrk="0" fontAlgn="base" hangingPunct="0">
        <a:spcBef>
          <a:spcPct val="0"/>
        </a:spcBef>
        <a:spcAft>
          <a:spcPct val="0"/>
        </a:spcAft>
        <a:defRPr sz="2400">
          <a:solidFill>
            <a:schemeClr val="tx2"/>
          </a:solidFill>
          <a:latin typeface="Comic Sans MS" pitchFamily="66" charset="0"/>
        </a:defRPr>
      </a:lvl7pPr>
      <a:lvl8pPr marL="1371600" algn="ctr" rtl="0" eaLnBrk="0" fontAlgn="base" hangingPunct="0">
        <a:spcBef>
          <a:spcPct val="0"/>
        </a:spcBef>
        <a:spcAft>
          <a:spcPct val="0"/>
        </a:spcAft>
        <a:defRPr sz="2400">
          <a:solidFill>
            <a:schemeClr val="tx2"/>
          </a:solidFill>
          <a:latin typeface="Comic Sans MS" pitchFamily="66" charset="0"/>
        </a:defRPr>
      </a:lvl8pPr>
      <a:lvl9pPr marL="1828800" algn="ctr" rtl="0" eaLnBrk="0" fontAlgn="base" hangingPunct="0">
        <a:spcBef>
          <a:spcPct val="0"/>
        </a:spcBef>
        <a:spcAft>
          <a:spcPct val="0"/>
        </a:spcAft>
        <a:defRPr sz="2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image" Target="../media/image15.wmf"/><Relationship Id="rId3" Type="http://schemas.openxmlformats.org/officeDocument/2006/relationships/notesSlide" Target="../notesSlides/notesSlide2.xml"/><Relationship Id="rId7" Type="http://schemas.openxmlformats.org/officeDocument/2006/relationships/oleObject" Target="../embeddings/oleObject2.bin"/><Relationship Id="rId12" Type="http://schemas.openxmlformats.org/officeDocument/2006/relationships/oleObject" Target="../embeddings/oleObject4.bin"/><Relationship Id="rId17" Type="http://schemas.openxmlformats.org/officeDocument/2006/relationships/image" Target="../media/image20.png"/><Relationship Id="rId2" Type="http://schemas.openxmlformats.org/officeDocument/2006/relationships/slideLayout" Target="../slideLayouts/slideLayout18.xml"/><Relationship Id="rId16" Type="http://schemas.openxmlformats.org/officeDocument/2006/relationships/image" Target="../media/image19.png"/><Relationship Id="rId1" Type="http://schemas.openxmlformats.org/officeDocument/2006/relationships/vmlDrawing" Target="../drawings/vmlDrawing1.vml"/><Relationship Id="rId6" Type="http://schemas.openxmlformats.org/officeDocument/2006/relationships/image" Target="../media/image12.wmf"/><Relationship Id="rId11" Type="http://schemas.openxmlformats.org/officeDocument/2006/relationships/image" Target="../media/image14.wmf"/><Relationship Id="rId5" Type="http://schemas.openxmlformats.org/officeDocument/2006/relationships/oleObject" Target="../embeddings/oleObject1.bin"/><Relationship Id="rId15" Type="http://schemas.openxmlformats.org/officeDocument/2006/relationships/image" Target="../media/image16.wmf"/><Relationship Id="rId10" Type="http://schemas.openxmlformats.org/officeDocument/2006/relationships/oleObject" Target="../embeddings/oleObject3.bin"/><Relationship Id="rId4" Type="http://schemas.openxmlformats.org/officeDocument/2006/relationships/image" Target="../media/image17.png"/><Relationship Id="rId9" Type="http://schemas.openxmlformats.org/officeDocument/2006/relationships/image" Target="../media/image18.png"/><Relationship Id="rId1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8.xml"/><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emf"/></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53.emf"/></Relationships>
</file>

<file path=ppt/slides/_rels/slide2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8.xml"/><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8.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oleObject" Target="../embeddings/oleObject6.bin"/><Relationship Id="rId7" Type="http://schemas.openxmlformats.org/officeDocument/2006/relationships/image" Target="../media/image88.png"/><Relationship Id="rId12" Type="http://schemas.openxmlformats.org/officeDocument/2006/relationships/image" Target="../media/image85.png"/><Relationship Id="rId2" Type="http://schemas.openxmlformats.org/officeDocument/2006/relationships/slideLayout" Target="../slideLayouts/slideLayout36.xml"/><Relationship Id="rId1" Type="http://schemas.openxmlformats.org/officeDocument/2006/relationships/vmlDrawing" Target="../drawings/vmlDrawing2.vml"/><Relationship Id="rId6" Type="http://schemas.openxmlformats.org/officeDocument/2006/relationships/image" Target="../media/image87.wmf"/><Relationship Id="rId11" Type="http://schemas.openxmlformats.org/officeDocument/2006/relationships/oleObject" Target="../embeddings/oleObject8.bin"/><Relationship Id="rId5" Type="http://schemas.openxmlformats.org/officeDocument/2006/relationships/image" Target="../media/image86.wmf"/><Relationship Id="rId10" Type="http://schemas.openxmlformats.org/officeDocument/2006/relationships/image" Target="../media/image84.png"/><Relationship Id="rId4" Type="http://schemas.openxmlformats.org/officeDocument/2006/relationships/image" Target="../media/image83.wmf"/><Relationship Id="rId9" Type="http://schemas.openxmlformats.org/officeDocument/2006/relationships/oleObject" Target="../embeddings/oleObject7.bin"/></Relationships>
</file>

<file path=ppt/slides/_rels/slide43.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18.xml"/><Relationship Id="rId4" Type="http://schemas.openxmlformats.org/officeDocument/2006/relationships/image" Target="../media/image92.emf"/></Relationships>
</file>

<file path=ppt/slides/_rels/slide4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18.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2.xml"/><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png"/><Relationship Id="rId1" Type="http://schemas.openxmlformats.org/officeDocument/2006/relationships/slideLayout" Target="../slideLayouts/slideLayout18.xml"/><Relationship Id="rId4" Type="http://schemas.openxmlformats.org/officeDocument/2006/relationships/image" Target="../media/image110.em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18.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emf"/><Relationship Id="rId4" Type="http://schemas.openxmlformats.org/officeDocument/2006/relationships/image" Target="../media/image113.png"/><Relationship Id="rId9" Type="http://schemas.openxmlformats.org/officeDocument/2006/relationships/image" Target="../media/image11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vmlDrawing" Target="../drawings/vmlDrawing3.vml"/><Relationship Id="rId5" Type="http://schemas.openxmlformats.org/officeDocument/2006/relationships/image" Target="../media/image121.wmf"/><Relationship Id="rId4" Type="http://schemas.openxmlformats.org/officeDocument/2006/relationships/oleObject" Target="../embeddings/oleObject9.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23.wmf"/><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image" Target="../media/image122.wmf"/><Relationship Id="rId4" Type="http://schemas.openxmlformats.org/officeDocument/2006/relationships/oleObject" Target="../embeddings/oleObject10.bin"/></Relationships>
</file>

<file path=ppt/slides/_rels/slide5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6.xml"/><Relationship Id="rId7" Type="http://schemas.openxmlformats.org/officeDocument/2006/relationships/image" Target="../media/image125.wmf"/><Relationship Id="rId2" Type="http://schemas.openxmlformats.org/officeDocument/2006/relationships/slideLayout" Target="../slideLayouts/slideLayout18.xml"/><Relationship Id="rId1" Type="http://schemas.openxmlformats.org/officeDocument/2006/relationships/vmlDrawing" Target="../drawings/vmlDrawing5.vml"/><Relationship Id="rId6" Type="http://schemas.openxmlformats.org/officeDocument/2006/relationships/oleObject" Target="../embeddings/oleObject13.bin"/><Relationship Id="rId11" Type="http://schemas.openxmlformats.org/officeDocument/2006/relationships/image" Target="../media/image129.png"/><Relationship Id="rId5" Type="http://schemas.openxmlformats.org/officeDocument/2006/relationships/image" Target="../media/image124.wmf"/><Relationship Id="rId10" Type="http://schemas.openxmlformats.org/officeDocument/2006/relationships/image" Target="../media/image128.png"/><Relationship Id="rId4" Type="http://schemas.openxmlformats.org/officeDocument/2006/relationships/oleObject" Target="../embeddings/oleObject12.bin"/><Relationship Id="rId9" Type="http://schemas.openxmlformats.org/officeDocument/2006/relationships/image" Target="../media/image127.png"/></Relationships>
</file>

<file path=ppt/slides/_rels/slide5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8.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9A4C8F-4C3C-4DCB-9FD8-D94372465C1E}"/>
              </a:ext>
            </a:extLst>
          </p:cNvPr>
          <p:cNvSpPr txBox="1"/>
          <p:nvPr/>
        </p:nvSpPr>
        <p:spPr>
          <a:xfrm>
            <a:off x="2278192" y="6044912"/>
            <a:ext cx="9100056" cy="400110"/>
          </a:xfrm>
          <a:prstGeom prst="rect">
            <a:avLst/>
          </a:prstGeom>
          <a:noFill/>
        </p:spPr>
        <p:txBody>
          <a:bodyPr wrap="square" rtlCol="0">
            <a:spAutoFit/>
          </a:bodyPr>
          <a:lstStyle/>
          <a:p>
            <a:pPr>
              <a:spcAft>
                <a:spcPts val="1800"/>
              </a:spcAft>
            </a:pPr>
            <a:r>
              <a:rPr lang="en-US" sz="2000" b="1" dirty="0" smtClean="0">
                <a:solidFill>
                  <a:srgbClr val="003399"/>
                </a:solidFill>
                <a:ea typeface="Cambria Math" panose="02040503050406030204" pitchFamily="18" charset="0"/>
              </a:rPr>
              <a:t>Presentations on the role of superconductivity in quantum information science</a:t>
            </a:r>
          </a:p>
        </p:txBody>
      </p:sp>
      <p:sp>
        <p:nvSpPr>
          <p:cNvPr id="4" name="TextBox 3">
            <a:extLst>
              <a:ext uri="{FF2B5EF4-FFF2-40B4-BE49-F238E27FC236}">
                <a16:creationId xmlns:a16="http://schemas.microsoft.com/office/drawing/2014/main" id="{BF9A4C8F-4C3C-4DCB-9FD8-D94372465C1E}"/>
              </a:ext>
            </a:extLst>
          </p:cNvPr>
          <p:cNvSpPr txBox="1"/>
          <p:nvPr/>
        </p:nvSpPr>
        <p:spPr>
          <a:xfrm>
            <a:off x="1686856" y="225251"/>
            <a:ext cx="10281181" cy="400110"/>
          </a:xfrm>
          <a:prstGeom prst="rect">
            <a:avLst/>
          </a:prstGeom>
          <a:noFill/>
        </p:spPr>
        <p:txBody>
          <a:bodyPr wrap="square" rtlCol="0">
            <a:spAutoFit/>
          </a:bodyPr>
          <a:lstStyle/>
          <a:p>
            <a:pPr>
              <a:spcAft>
                <a:spcPts val="1800"/>
              </a:spcAft>
            </a:pPr>
            <a:r>
              <a:rPr lang="en-US" sz="2000" b="1" dirty="0" smtClean="0">
                <a:solidFill>
                  <a:srgbClr val="C00000"/>
                </a:solidFill>
                <a:ea typeface="Cambria Math" panose="02040503050406030204" pitchFamily="18" charset="0"/>
              </a:rPr>
              <a:t>Lecture 25:  Topological superconducting qubits based on Majorana fermion states</a:t>
            </a:r>
          </a:p>
        </p:txBody>
      </p:sp>
      <p:sp>
        <p:nvSpPr>
          <p:cNvPr id="5" name="Rectangle 4"/>
          <p:cNvSpPr/>
          <p:nvPr/>
        </p:nvSpPr>
        <p:spPr>
          <a:xfrm>
            <a:off x="688814" y="6064277"/>
            <a:ext cx="1105239" cy="369332"/>
          </a:xfrm>
          <a:prstGeom prst="rect">
            <a:avLst/>
          </a:prstGeom>
        </p:spPr>
        <p:txBody>
          <a:bodyPr wrap="none">
            <a:spAutoFit/>
          </a:bodyPr>
          <a:lstStyle/>
          <a:p>
            <a:r>
              <a:rPr lang="en-US" dirty="0" smtClean="0">
                <a:ea typeface="Cambria Math" panose="02040503050406030204" pitchFamily="18" charset="0"/>
              </a:rPr>
              <a:t>Next time</a:t>
            </a:r>
            <a:endParaRPr lang="en-US" dirty="0"/>
          </a:p>
        </p:txBody>
      </p:sp>
      <p:sp>
        <p:nvSpPr>
          <p:cNvPr id="6" name="Rectangle 5"/>
          <p:cNvSpPr/>
          <p:nvPr/>
        </p:nvSpPr>
        <p:spPr>
          <a:xfrm>
            <a:off x="577750" y="243838"/>
            <a:ext cx="730521" cy="369332"/>
          </a:xfrm>
          <a:prstGeom prst="rect">
            <a:avLst/>
          </a:prstGeom>
        </p:spPr>
        <p:txBody>
          <a:bodyPr wrap="none">
            <a:spAutoFit/>
          </a:bodyPr>
          <a:lstStyle/>
          <a:p>
            <a:r>
              <a:rPr lang="en-US" dirty="0" smtClean="0">
                <a:ea typeface="Cambria Math" panose="02040503050406030204" pitchFamily="18" charset="0"/>
              </a:rPr>
              <a:t>Today</a:t>
            </a:r>
            <a:endParaRPr lang="en-US" dirty="0"/>
          </a:p>
        </p:txBody>
      </p:sp>
      <p:sp>
        <p:nvSpPr>
          <p:cNvPr id="7" name="Rectangle 6"/>
          <p:cNvSpPr/>
          <p:nvPr/>
        </p:nvSpPr>
        <p:spPr>
          <a:xfrm>
            <a:off x="419493" y="270411"/>
            <a:ext cx="1012873" cy="3161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9493" y="6090850"/>
            <a:ext cx="1577451" cy="3161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5DFE85D-3962-4468-AC4C-76417401F8F1}"/>
              </a:ext>
            </a:extLst>
          </p:cNvPr>
          <p:cNvSpPr txBox="1"/>
          <p:nvPr/>
        </p:nvSpPr>
        <p:spPr>
          <a:xfrm>
            <a:off x="1106640" y="1506896"/>
            <a:ext cx="10101592" cy="2908489"/>
          </a:xfrm>
          <a:prstGeom prst="rect">
            <a:avLst/>
          </a:prstGeom>
          <a:noFill/>
        </p:spPr>
        <p:txBody>
          <a:bodyPr wrap="square" rtlCol="0">
            <a:spAutoFit/>
          </a:bodyPr>
          <a:lstStyle/>
          <a:p>
            <a:pPr>
              <a:spcAft>
                <a:spcPts val="1800"/>
              </a:spcAft>
            </a:pPr>
            <a:r>
              <a:rPr lang="en-US" dirty="0">
                <a:ea typeface="Cambria Math" panose="02040503050406030204" pitchFamily="18" charset="0"/>
              </a:rPr>
              <a:t>D</a:t>
            </a:r>
            <a:r>
              <a:rPr lang="en-US" dirty="0" smtClean="0">
                <a:ea typeface="Cambria Math" panose="02040503050406030204" pitchFamily="18" charset="0"/>
              </a:rPr>
              <a:t>iscussion of applications of superconductor materials and devices in five parts:</a:t>
            </a:r>
          </a:p>
          <a:p>
            <a:pPr marL="342900" indent="-342900">
              <a:spcAft>
                <a:spcPts val="1800"/>
              </a:spcAft>
              <a:buAutoNum type="arabicPeriod"/>
            </a:pPr>
            <a:r>
              <a:rPr lang="en-US" dirty="0" smtClean="0">
                <a:ea typeface="Cambria Math" panose="02040503050406030204" pitchFamily="18" charset="0"/>
              </a:rPr>
              <a:t>Overview of the quantum information landscape </a:t>
            </a:r>
            <a:endParaRPr lang="en-US" dirty="0">
              <a:ea typeface="Cambria Math" panose="02040503050406030204" pitchFamily="18" charset="0"/>
            </a:endParaRPr>
          </a:p>
          <a:p>
            <a:pPr marL="342900" indent="-342900">
              <a:spcAft>
                <a:spcPts val="1800"/>
              </a:spcAft>
              <a:buAutoNum type="arabicPeriod" startAt="2"/>
            </a:pPr>
            <a:r>
              <a:rPr lang="en-US" dirty="0" smtClean="0">
                <a:ea typeface="Cambria Math" panose="02040503050406030204" pitchFamily="18" charset="0"/>
              </a:rPr>
              <a:t>Macroscopic quantum phenomena in superconductor devices and superconductor qubits</a:t>
            </a:r>
          </a:p>
          <a:p>
            <a:pPr marL="342900" indent="-342900">
              <a:spcAft>
                <a:spcPts val="1800"/>
              </a:spcAft>
              <a:buAutoNum type="arabicPeriod" startAt="2"/>
            </a:pPr>
            <a:r>
              <a:rPr lang="en-US" dirty="0" smtClean="0">
                <a:ea typeface="Cambria Math" panose="02040503050406030204" pitchFamily="18" charset="0"/>
              </a:rPr>
              <a:t>Decoherence and the emergence of the transmon qubit </a:t>
            </a:r>
          </a:p>
          <a:p>
            <a:pPr marL="342900" indent="-342900">
              <a:spcAft>
                <a:spcPts val="1800"/>
              </a:spcAft>
              <a:buAutoNum type="arabicPeriod" startAt="2"/>
            </a:pPr>
            <a:r>
              <a:rPr lang="en-US" dirty="0" smtClean="0">
                <a:ea typeface="Cambria Math" panose="02040503050406030204" pitchFamily="18" charset="0"/>
              </a:rPr>
              <a:t>Topological superconducting qubits based on Majorana fermion states</a:t>
            </a:r>
          </a:p>
          <a:p>
            <a:pPr marL="342900" indent="-342900">
              <a:spcAft>
                <a:spcPts val="1800"/>
              </a:spcAft>
              <a:buFontTx/>
              <a:buAutoNum type="arabicPeriod" startAt="2"/>
            </a:pPr>
            <a:r>
              <a:rPr lang="en-US" dirty="0" smtClean="0">
                <a:ea typeface="Cambria Math" panose="02040503050406030204" pitchFamily="18" charset="0"/>
              </a:rPr>
              <a:t>S-TI-S Josephson junctions --- a compelling platform</a:t>
            </a:r>
          </a:p>
        </p:txBody>
      </p:sp>
      <p:sp>
        <p:nvSpPr>
          <p:cNvPr id="10" name="Right Arrow 9"/>
          <p:cNvSpPr/>
          <p:nvPr/>
        </p:nvSpPr>
        <p:spPr>
          <a:xfrm>
            <a:off x="553896" y="4128587"/>
            <a:ext cx="389206" cy="1735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893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8"/>
          <p:cNvSpPr>
            <a:spLocks noChangeArrowheads="1"/>
          </p:cNvSpPr>
          <p:nvPr/>
        </p:nvSpPr>
        <p:spPr bwMode="auto">
          <a:xfrm>
            <a:off x="2073275" y="0"/>
            <a:ext cx="76660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icrosoft Yi Baiti" panose="03000500000000000000" pitchFamily="66" charset="0"/>
                <a:cs typeface="MV Boli" panose="02000500030200090000" pitchFamily="2" charset="0"/>
              </a:rPr>
              <a:t>Key</a:t>
            </a:r>
            <a:r>
              <a:rPr kumimoji="0" lang="en-US" altLang="en-US" sz="1800" b="1" i="0" u="none" strike="noStrike" kern="1200" cap="none" spc="0" normalizeH="0" baseline="0" noProof="0" smtClean="0">
                <a:ln>
                  <a:noFill/>
                </a:ln>
                <a:solidFill>
                  <a:srgbClr val="C00000"/>
                </a:solidFill>
                <a:effectLst/>
                <a:uLnTx/>
                <a:uFillTx/>
                <a:latin typeface="Comic Sans MS" panose="030F0702030302020204" pitchFamily="66" charset="0"/>
                <a:ea typeface="Microsoft Yi Baiti" panose="03000500000000000000" pitchFamily="66" charset="0"/>
                <a:cs typeface="MV Boli" panose="02000500030200090000" pitchFamily="2" charset="0"/>
              </a:rPr>
              <a:t> component:  S-TI-S lateral Josephson junction </a:t>
            </a:r>
            <a:endPar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icrosoft Yi Baiti" panose="03000500000000000000" pitchFamily="66" charset="0"/>
              <a:cs typeface="MV Boli" panose="02000500030200090000" pitchFamily="2" charset="0"/>
            </a:endParaRPr>
          </a:p>
        </p:txBody>
      </p:sp>
      <p:sp>
        <p:nvSpPr>
          <p:cNvPr id="10" name="Rectangle 9"/>
          <p:cNvSpPr/>
          <p:nvPr/>
        </p:nvSpPr>
        <p:spPr>
          <a:xfrm>
            <a:off x="1922463" y="725488"/>
            <a:ext cx="2114550" cy="84613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p:cNvSpPr/>
          <p:nvPr/>
        </p:nvSpPr>
        <p:spPr>
          <a:xfrm>
            <a:off x="2903538" y="731838"/>
            <a:ext cx="152400" cy="839787"/>
          </a:xfrm>
          <a:prstGeom prst="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44"/>
          <p:cNvSpPr txBox="1">
            <a:spLocks noChangeArrowheads="1"/>
          </p:cNvSpPr>
          <p:nvPr/>
        </p:nvSpPr>
        <p:spPr bwMode="auto">
          <a:xfrm flipH="1">
            <a:off x="2098675" y="950913"/>
            <a:ext cx="392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a:t>
            </a:r>
            <a:r>
              <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1</a:t>
            </a:r>
            <a:endPar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endParaRPr>
          </a:p>
        </p:txBody>
      </p:sp>
      <p:sp>
        <p:nvSpPr>
          <p:cNvPr id="15" name="TextBox 45"/>
          <p:cNvSpPr txBox="1">
            <a:spLocks noChangeArrowheads="1"/>
          </p:cNvSpPr>
          <p:nvPr/>
        </p:nvSpPr>
        <p:spPr bwMode="auto">
          <a:xfrm flipH="1">
            <a:off x="3563938" y="966788"/>
            <a:ext cx="473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a:t>
            </a:r>
            <a:r>
              <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2</a:t>
            </a:r>
            <a:endPar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endParaRPr>
          </a:p>
        </p:txBody>
      </p:sp>
      <p:sp>
        <p:nvSpPr>
          <p:cNvPr id="16" name="TextBox 15"/>
          <p:cNvSpPr txBox="1">
            <a:spLocks noChangeArrowheads="1"/>
          </p:cNvSpPr>
          <p:nvPr/>
        </p:nvSpPr>
        <p:spPr bwMode="auto">
          <a:xfrm>
            <a:off x="4046538" y="801688"/>
            <a:ext cx="2884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S-I-S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insulator barrier</a:t>
            </a:r>
          </a:p>
        </p:txBody>
      </p:sp>
      <p:sp>
        <p:nvSpPr>
          <p:cNvPr id="17" name="TextBox 16"/>
          <p:cNvSpPr txBox="1">
            <a:spLocks noChangeArrowheads="1"/>
          </p:cNvSpPr>
          <p:nvPr/>
        </p:nvSpPr>
        <p:spPr bwMode="auto">
          <a:xfrm>
            <a:off x="7083425" y="801688"/>
            <a:ext cx="3367088"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Correlated tunneling of electrons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6600"/>
                </a:solidFill>
                <a:effectLst/>
                <a:uLnTx/>
                <a:uFillTx/>
                <a:latin typeface="Comic Sans MS" panose="030F0702030302020204" pitchFamily="66" charset="0"/>
                <a:ea typeface="+mn-ea"/>
                <a:cs typeface="+mn-cs"/>
              </a:rPr>
              <a:t>“Cooper-pair tunneling”</a:t>
            </a:r>
          </a:p>
        </p:txBody>
      </p:sp>
      <p:sp>
        <p:nvSpPr>
          <p:cNvPr id="18" name="Rectangle 17"/>
          <p:cNvSpPr/>
          <p:nvPr/>
        </p:nvSpPr>
        <p:spPr>
          <a:xfrm>
            <a:off x="1922463" y="1995488"/>
            <a:ext cx="2114550" cy="84613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Rectangle 18"/>
          <p:cNvSpPr/>
          <p:nvPr/>
        </p:nvSpPr>
        <p:spPr>
          <a:xfrm>
            <a:off x="2605088" y="1995488"/>
            <a:ext cx="758825" cy="839787"/>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Box 44"/>
          <p:cNvSpPr txBox="1">
            <a:spLocks noChangeArrowheads="1"/>
          </p:cNvSpPr>
          <p:nvPr/>
        </p:nvSpPr>
        <p:spPr bwMode="auto">
          <a:xfrm flipH="1">
            <a:off x="2098675" y="2220913"/>
            <a:ext cx="392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a:t>
            </a:r>
            <a:r>
              <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1</a:t>
            </a:r>
            <a:endPar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endParaRPr>
          </a:p>
        </p:txBody>
      </p:sp>
      <p:sp>
        <p:nvSpPr>
          <p:cNvPr id="23" name="TextBox 45"/>
          <p:cNvSpPr txBox="1">
            <a:spLocks noChangeArrowheads="1"/>
          </p:cNvSpPr>
          <p:nvPr/>
        </p:nvSpPr>
        <p:spPr bwMode="auto">
          <a:xfrm flipH="1">
            <a:off x="3563938" y="2236788"/>
            <a:ext cx="473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a:t>
            </a:r>
            <a:r>
              <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2</a:t>
            </a:r>
            <a:endPar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endParaRPr>
          </a:p>
        </p:txBody>
      </p:sp>
      <p:sp>
        <p:nvSpPr>
          <p:cNvPr id="24" name="TextBox 23"/>
          <p:cNvSpPr txBox="1">
            <a:spLocks noChangeArrowheads="1"/>
          </p:cNvSpPr>
          <p:nvPr/>
        </p:nvSpPr>
        <p:spPr bwMode="auto">
          <a:xfrm>
            <a:off x="3970338" y="2071688"/>
            <a:ext cx="2884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S-N-S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normal metal barrier</a:t>
            </a:r>
          </a:p>
        </p:txBody>
      </p:sp>
      <p:sp>
        <p:nvSpPr>
          <p:cNvPr id="25" name="TextBox 24"/>
          <p:cNvSpPr txBox="1">
            <a:spLocks noChangeArrowheads="1"/>
          </p:cNvSpPr>
          <p:nvPr/>
        </p:nvSpPr>
        <p:spPr bwMode="auto">
          <a:xfrm>
            <a:off x="6627813" y="2071688"/>
            <a:ext cx="40401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Coherent electron-hole pair transport</a:t>
            </a: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with Andreev reflection at SC interface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6600"/>
                </a:solidFill>
                <a:effectLst/>
                <a:uLnTx/>
                <a:uFillTx/>
                <a:latin typeface="Comic Sans MS" panose="030F0702030302020204" pitchFamily="66" charset="0"/>
                <a:ea typeface="+mn-ea"/>
                <a:cs typeface="+mn-cs"/>
              </a:rPr>
              <a:t>“Andreev bound states”</a:t>
            </a:r>
          </a:p>
        </p:txBody>
      </p:sp>
      <p:cxnSp>
        <p:nvCxnSpPr>
          <p:cNvPr id="27" name="Straight Arrow Connector 26"/>
          <p:cNvCxnSpPr/>
          <p:nvPr/>
        </p:nvCxnSpPr>
        <p:spPr>
          <a:xfrm>
            <a:off x="2605088" y="2330450"/>
            <a:ext cx="758825"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2605088" y="2459038"/>
            <a:ext cx="758825" cy="0"/>
          </a:xfrm>
          <a:prstGeom prst="straightConnector1">
            <a:avLst/>
          </a:prstGeom>
          <a:ln w="28575">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a:spLocks noChangeArrowheads="1"/>
          </p:cNvSpPr>
          <p:nvPr/>
        </p:nvSpPr>
        <p:spPr bwMode="auto">
          <a:xfrm>
            <a:off x="2832100" y="1995488"/>
            <a:ext cx="311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C00000"/>
                </a:solidFill>
                <a:effectLst/>
                <a:uLnTx/>
                <a:uFillTx/>
                <a:latin typeface="Arial" panose="020B0604020202020204" pitchFamily="34" charset="0"/>
                <a:ea typeface="+mn-ea"/>
                <a:cs typeface="+mn-cs"/>
              </a:rPr>
              <a:t>e</a:t>
            </a:r>
          </a:p>
        </p:txBody>
      </p:sp>
      <p:sp>
        <p:nvSpPr>
          <p:cNvPr id="36" name="TextBox 35"/>
          <p:cNvSpPr txBox="1">
            <a:spLocks noChangeArrowheads="1"/>
          </p:cNvSpPr>
          <p:nvPr/>
        </p:nvSpPr>
        <p:spPr bwMode="auto">
          <a:xfrm>
            <a:off x="2832100" y="2462213"/>
            <a:ext cx="325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C00000"/>
                </a:solidFill>
                <a:effectLst/>
                <a:uLnTx/>
                <a:uFillTx/>
                <a:latin typeface="Arial" panose="020B0604020202020204" pitchFamily="34" charset="0"/>
                <a:ea typeface="+mn-ea"/>
                <a:cs typeface="+mn-cs"/>
              </a:rPr>
              <a:t>h</a:t>
            </a:r>
          </a:p>
        </p:txBody>
      </p:sp>
      <p:sp>
        <p:nvSpPr>
          <p:cNvPr id="38" name="Rectangle 37"/>
          <p:cNvSpPr/>
          <p:nvPr/>
        </p:nvSpPr>
        <p:spPr>
          <a:xfrm>
            <a:off x="1930400" y="3362325"/>
            <a:ext cx="2114550" cy="84613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9" name="Rectangle 38"/>
          <p:cNvSpPr/>
          <p:nvPr/>
        </p:nvSpPr>
        <p:spPr>
          <a:xfrm>
            <a:off x="2614613" y="3362325"/>
            <a:ext cx="758825" cy="839788"/>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TextBox 44"/>
          <p:cNvSpPr txBox="1">
            <a:spLocks noChangeArrowheads="1"/>
          </p:cNvSpPr>
          <p:nvPr/>
        </p:nvSpPr>
        <p:spPr bwMode="auto">
          <a:xfrm flipH="1">
            <a:off x="2106613" y="3587750"/>
            <a:ext cx="392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a:t>
            </a:r>
            <a:r>
              <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1</a:t>
            </a:r>
            <a:endPar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endParaRPr>
          </a:p>
        </p:txBody>
      </p:sp>
      <p:sp>
        <p:nvSpPr>
          <p:cNvPr id="41" name="TextBox 45"/>
          <p:cNvSpPr txBox="1">
            <a:spLocks noChangeArrowheads="1"/>
          </p:cNvSpPr>
          <p:nvPr/>
        </p:nvSpPr>
        <p:spPr bwMode="auto">
          <a:xfrm flipH="1">
            <a:off x="3571875" y="3603625"/>
            <a:ext cx="473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a:t>
            </a:r>
            <a:r>
              <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2</a:t>
            </a:r>
            <a:endPar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endParaRPr>
          </a:p>
        </p:txBody>
      </p:sp>
      <p:sp>
        <p:nvSpPr>
          <p:cNvPr id="42" name="TextBox 41"/>
          <p:cNvSpPr txBox="1">
            <a:spLocks noChangeArrowheads="1"/>
          </p:cNvSpPr>
          <p:nvPr/>
        </p:nvSpPr>
        <p:spPr bwMode="auto">
          <a:xfrm>
            <a:off x="4275138" y="3352800"/>
            <a:ext cx="23685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S-TI-S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topological insulator barrier</a:t>
            </a:r>
          </a:p>
        </p:txBody>
      </p:sp>
      <p:sp>
        <p:nvSpPr>
          <p:cNvPr id="43" name="TextBox 42"/>
          <p:cNvSpPr txBox="1">
            <a:spLocks noChangeArrowheads="1"/>
          </p:cNvSpPr>
          <p:nvPr/>
        </p:nvSpPr>
        <p:spPr bwMode="auto">
          <a:xfrm>
            <a:off x="6719888" y="3286125"/>
            <a:ext cx="3948112"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Coherent electron-hole pair transport via topological surface states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6600"/>
                </a:solidFill>
                <a:effectLst/>
                <a:uLnTx/>
                <a:uFillTx/>
                <a:latin typeface="Comic Sans MS" panose="030F0702030302020204" pitchFamily="66" charset="0"/>
                <a:ea typeface="+mn-ea"/>
                <a:cs typeface="+mn-cs"/>
              </a:rPr>
              <a:t>“Andreev bound states”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6600"/>
                </a:solidFill>
                <a:effectLst/>
                <a:uLnTx/>
                <a:uFillTx/>
                <a:latin typeface="Comic Sans MS" panose="030F0702030302020204" pitchFamily="66" charset="0"/>
                <a:ea typeface="+mn-ea"/>
                <a:cs typeface="+mn-cs"/>
              </a:rPr>
              <a:t>“Majorana bound states” (zero-energy)</a:t>
            </a:r>
          </a:p>
        </p:txBody>
      </p:sp>
      <p:cxnSp>
        <p:nvCxnSpPr>
          <p:cNvPr id="44" name="Straight Arrow Connector 43"/>
          <p:cNvCxnSpPr/>
          <p:nvPr/>
        </p:nvCxnSpPr>
        <p:spPr>
          <a:xfrm>
            <a:off x="2614613" y="3695700"/>
            <a:ext cx="758825"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2614613" y="3825875"/>
            <a:ext cx="758825" cy="0"/>
          </a:xfrm>
          <a:prstGeom prst="straightConnector1">
            <a:avLst/>
          </a:prstGeom>
          <a:ln w="28575">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a:spLocks noChangeArrowheads="1"/>
          </p:cNvSpPr>
          <p:nvPr/>
        </p:nvSpPr>
        <p:spPr bwMode="auto">
          <a:xfrm>
            <a:off x="2841625" y="3362325"/>
            <a:ext cx="311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C00000"/>
                </a:solidFill>
                <a:effectLst/>
                <a:uLnTx/>
                <a:uFillTx/>
                <a:latin typeface="Arial" panose="020B0604020202020204" pitchFamily="34" charset="0"/>
                <a:ea typeface="+mn-ea"/>
                <a:cs typeface="+mn-cs"/>
              </a:rPr>
              <a:t>e</a:t>
            </a:r>
          </a:p>
        </p:txBody>
      </p:sp>
      <p:sp>
        <p:nvSpPr>
          <p:cNvPr id="47" name="TextBox 46"/>
          <p:cNvSpPr txBox="1">
            <a:spLocks noChangeArrowheads="1"/>
          </p:cNvSpPr>
          <p:nvPr/>
        </p:nvSpPr>
        <p:spPr bwMode="auto">
          <a:xfrm>
            <a:off x="2841625" y="3827463"/>
            <a:ext cx="325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C00000"/>
                </a:solidFill>
                <a:effectLst/>
                <a:uLnTx/>
                <a:uFillTx/>
                <a:latin typeface="Arial" panose="020B0604020202020204" pitchFamily="34" charset="0"/>
                <a:ea typeface="+mn-ea"/>
                <a:cs typeface="+mn-cs"/>
              </a:rPr>
              <a:t>h</a:t>
            </a:r>
          </a:p>
        </p:txBody>
      </p:sp>
      <p:pic>
        <p:nvPicPr>
          <p:cNvPr id="48" name="Picture 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3913" y="4570413"/>
            <a:ext cx="145415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48"/>
          <p:cNvSpPr>
            <a:spLocks noChangeArrowheads="1"/>
          </p:cNvSpPr>
          <p:nvPr/>
        </p:nvSpPr>
        <p:spPr bwMode="auto">
          <a:xfrm>
            <a:off x="1776413" y="5099050"/>
            <a:ext cx="13668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3D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topological insulator </a:t>
            </a:r>
          </a:p>
        </p:txBody>
      </p:sp>
      <p:sp>
        <p:nvSpPr>
          <p:cNvPr id="50" name="Rectangle 49"/>
          <p:cNvSpPr>
            <a:spLocks noChangeArrowheads="1"/>
          </p:cNvSpPr>
          <p:nvPr/>
        </p:nvSpPr>
        <p:spPr bwMode="auto">
          <a:xfrm>
            <a:off x="5411788" y="5099050"/>
            <a:ext cx="50863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ts val="180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Insulating bulk (nearly) </a:t>
            </a:r>
          </a:p>
          <a:p>
            <a:pPr marL="0" marR="0" lvl="0" indent="0" algn="l" defTabSz="914400" rtl="0" eaLnBrk="0" fontAlgn="base" latinLnBrk="0" hangingPunct="0">
              <a:lnSpc>
                <a:spcPct val="100000"/>
              </a:lnSpc>
              <a:spcBef>
                <a:spcPct val="0"/>
              </a:spcBef>
              <a:spcAft>
                <a:spcPts val="180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High-mobility surface states protected by topology</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Spin-momentum locking prevents backscattering</a:t>
            </a:r>
          </a:p>
        </p:txBody>
      </p:sp>
      <p:cxnSp>
        <p:nvCxnSpPr>
          <p:cNvPr id="52" name="Straight Arrow Connector 51"/>
          <p:cNvCxnSpPr/>
          <p:nvPr/>
        </p:nvCxnSpPr>
        <p:spPr>
          <a:xfrm>
            <a:off x="2755900" y="1152525"/>
            <a:ext cx="455613"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755900" y="1228725"/>
            <a:ext cx="455613"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a:spLocks noChangeArrowheads="1"/>
          </p:cNvSpPr>
          <p:nvPr/>
        </p:nvSpPr>
        <p:spPr bwMode="auto">
          <a:xfrm>
            <a:off x="3060700" y="777875"/>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C00000"/>
                </a:solidFill>
                <a:effectLst/>
                <a:uLnTx/>
                <a:uFillTx/>
                <a:latin typeface="Arial" panose="020B0604020202020204" pitchFamily="34" charset="0"/>
                <a:ea typeface="+mn-ea"/>
                <a:cs typeface="+mn-cs"/>
              </a:rPr>
              <a:t>2e</a:t>
            </a:r>
          </a:p>
        </p:txBody>
      </p:sp>
    </p:spTree>
    <p:extLst>
      <p:ext uri="{BB962C8B-B14F-4D97-AF65-F5344CB8AC3E}">
        <p14:creationId xmlns:p14="http://schemas.microsoft.com/office/powerpoint/2010/main" val="4080679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p:bldP spid="15" grpId="0"/>
      <p:bldP spid="16" grpId="0"/>
      <p:bldP spid="17" grpId="0"/>
      <p:bldP spid="18" grpId="0" animBg="1"/>
      <p:bldP spid="19" grpId="0" animBg="1"/>
      <p:bldP spid="22" grpId="0"/>
      <p:bldP spid="23" grpId="0"/>
      <p:bldP spid="24" grpId="0"/>
      <p:bldP spid="25" grpId="0"/>
      <p:bldP spid="35" grpId="0"/>
      <p:bldP spid="36" grpId="0"/>
      <p:bldP spid="38" grpId="0" animBg="1"/>
      <p:bldP spid="39" grpId="0" animBg="1"/>
      <p:bldP spid="40" grpId="0"/>
      <p:bldP spid="41" grpId="0"/>
      <p:bldP spid="42" grpId="0"/>
      <p:bldP spid="43" grpId="0"/>
      <p:bldP spid="46" grpId="0"/>
      <p:bldP spid="47" grpId="0"/>
      <p:bldP spid="49" grpId="0"/>
      <p:bldP spid="50"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12"/>
          <p:cNvGrpSpPr>
            <a:grpSpLocks/>
          </p:cNvGrpSpPr>
          <p:nvPr/>
        </p:nvGrpSpPr>
        <p:grpSpPr bwMode="auto">
          <a:xfrm>
            <a:off x="6761163" y="630238"/>
            <a:ext cx="3189287" cy="2622550"/>
            <a:chOff x="4670675" y="1282858"/>
            <a:chExt cx="2644525" cy="1961356"/>
          </a:xfrm>
        </p:grpSpPr>
        <p:grpSp>
          <p:nvGrpSpPr>
            <p:cNvPr id="24608" name="Group 17"/>
            <p:cNvGrpSpPr>
              <a:grpSpLocks/>
            </p:cNvGrpSpPr>
            <p:nvPr/>
          </p:nvGrpSpPr>
          <p:grpSpPr bwMode="auto">
            <a:xfrm>
              <a:off x="4670675" y="1282858"/>
              <a:ext cx="2644525" cy="1961356"/>
              <a:chOff x="4737751" y="1054258"/>
              <a:chExt cx="2644525" cy="1961356"/>
            </a:xfrm>
          </p:grpSpPr>
          <p:pic>
            <p:nvPicPr>
              <p:cNvPr id="24610" name="Picture 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751" y="1054258"/>
                <a:ext cx="2644525" cy="1961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4906242" y="1411623"/>
                <a:ext cx="2208817" cy="144252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4910191" y="1406874"/>
                <a:ext cx="2210134" cy="144252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Oval 11"/>
            <p:cNvSpPr/>
            <p:nvPr/>
          </p:nvSpPr>
          <p:spPr>
            <a:xfrm>
              <a:off x="5914615" y="2331210"/>
              <a:ext cx="56603" cy="510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579" name="TextBox 55"/>
          <p:cNvSpPr txBox="1">
            <a:spLocks noChangeArrowheads="1"/>
          </p:cNvSpPr>
          <p:nvPr/>
        </p:nvSpPr>
        <p:spPr bwMode="auto">
          <a:xfrm flipH="1">
            <a:off x="3700463" y="431800"/>
            <a:ext cx="44958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500" b="1"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L. Fu and C. Kane, Phys. Rev. Lett.  100, 096407 (2008)</a:t>
            </a:r>
          </a:p>
        </p:txBody>
      </p:sp>
      <p:graphicFrame>
        <p:nvGraphicFramePr>
          <p:cNvPr id="24580" name="Object 37887"/>
          <p:cNvGraphicFramePr>
            <a:graphicFrameLocks noChangeAspect="1"/>
          </p:cNvGraphicFramePr>
          <p:nvPr/>
        </p:nvGraphicFramePr>
        <p:xfrm>
          <a:off x="6115050" y="3284538"/>
          <a:ext cx="3595688" cy="449262"/>
        </p:xfrm>
        <a:graphic>
          <a:graphicData uri="http://schemas.openxmlformats.org/presentationml/2006/ole">
            <mc:AlternateContent xmlns:mc="http://schemas.openxmlformats.org/markup-compatibility/2006">
              <mc:Choice xmlns:v="urn:schemas-microsoft-com:vml" Requires="v">
                <p:oleObj spid="_x0000_s2095" name="Equation" r:id="rId5" imgW="2108200" imgH="279400" progId="Equation.3">
                  <p:embed/>
                </p:oleObj>
              </mc:Choice>
              <mc:Fallback>
                <p:oleObj name="Equation" r:id="rId5" imgW="2108200" imgH="279400" progId="Equation.3">
                  <p:embed/>
                  <p:pic>
                    <p:nvPicPr>
                      <p:cNvPr id="24580" name="Object 3788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050" y="3284538"/>
                        <a:ext cx="3595688"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365" name="Object 37892"/>
          <p:cNvGraphicFramePr>
            <a:graphicFrameLocks noChangeAspect="1"/>
          </p:cNvGraphicFramePr>
          <p:nvPr/>
        </p:nvGraphicFramePr>
        <p:xfrm>
          <a:off x="6289675" y="3856038"/>
          <a:ext cx="2427288" cy="374650"/>
        </p:xfrm>
        <a:graphic>
          <a:graphicData uri="http://schemas.openxmlformats.org/presentationml/2006/ole">
            <mc:AlternateContent xmlns:mc="http://schemas.openxmlformats.org/markup-compatibility/2006">
              <mc:Choice xmlns:v="urn:schemas-microsoft-com:vml" Requires="v">
                <p:oleObj spid="_x0000_s2096" name="Equation" r:id="rId7" imgW="1320227" imgH="215806" progId="Equation.3">
                  <p:embed/>
                </p:oleObj>
              </mc:Choice>
              <mc:Fallback>
                <p:oleObj name="Equation" r:id="rId7" imgW="1320227" imgH="215806" progId="Equation.3">
                  <p:embed/>
                  <p:pic>
                    <p:nvPicPr>
                      <p:cNvPr id="15365" name="Object 3789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9675" y="3856038"/>
                        <a:ext cx="242728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6" name="TextBox 14"/>
          <p:cNvSpPr txBox="1">
            <a:spLocks noChangeArrowheads="1"/>
          </p:cNvSpPr>
          <p:nvPr/>
        </p:nvSpPr>
        <p:spPr bwMode="auto">
          <a:xfrm>
            <a:off x="5070475" y="962025"/>
            <a:ext cx="1774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Zero-energy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Majorana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Bound states for </a:t>
            </a:r>
            <a:r>
              <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sym typeface="Symbol" panose="05050102010706020507" pitchFamily="18" charset="2"/>
              </a:rPr>
              <a:t> = </a:t>
            </a:r>
            <a:endPar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endParaRPr>
          </a:p>
        </p:txBody>
      </p:sp>
      <p:cxnSp>
        <p:nvCxnSpPr>
          <p:cNvPr id="6" name="Straight Arrow Connector 5"/>
          <p:cNvCxnSpPr/>
          <p:nvPr/>
        </p:nvCxnSpPr>
        <p:spPr>
          <a:xfrm>
            <a:off x="6775450" y="1620838"/>
            <a:ext cx="1298575" cy="384175"/>
          </a:xfrm>
          <a:prstGeom prst="straightConnector1">
            <a:avLst/>
          </a:prstGeom>
          <a:ln w="25400">
            <a:solidFill>
              <a:srgbClr val="00009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584" name="TextBox 10"/>
          <p:cNvSpPr txBox="1">
            <a:spLocks noChangeArrowheads="1"/>
          </p:cNvSpPr>
          <p:nvPr/>
        </p:nvSpPr>
        <p:spPr bwMode="auto">
          <a:xfrm>
            <a:off x="2190750" y="26988"/>
            <a:ext cx="7886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Andreev Bound States (ABSs) in S-TI-S Josephson junctions</a:t>
            </a:r>
          </a:p>
        </p:txBody>
      </p:sp>
      <p:pic>
        <p:nvPicPr>
          <p:cNvPr id="24585" name="Picture 53"/>
          <p:cNvPicPr>
            <a:picLocks noChangeAspect="1" noChangeArrowheads="1"/>
          </p:cNvPicPr>
          <p:nvPr/>
        </p:nvPicPr>
        <p:blipFill>
          <a:blip r:embed="rId9">
            <a:extLst>
              <a:ext uri="{28A0092B-C50C-407E-A947-70E740481C1C}">
                <a14:useLocalDpi xmlns:a14="http://schemas.microsoft.com/office/drawing/2010/main" val="0"/>
              </a:ext>
            </a:extLst>
          </a:blip>
          <a:srcRect b="24133"/>
          <a:stretch>
            <a:fillRect/>
          </a:stretch>
        </p:blipFill>
        <p:spPr bwMode="auto">
          <a:xfrm>
            <a:off x="2190750" y="1069975"/>
            <a:ext cx="2557463"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nvGraphicFramePr>
        <p:xfrm>
          <a:off x="4311650" y="4433888"/>
          <a:ext cx="4319588" cy="1106487"/>
        </p:xfrm>
        <a:graphic>
          <a:graphicData uri="http://schemas.openxmlformats.org/presentationml/2006/ole">
            <mc:AlternateContent xmlns:mc="http://schemas.openxmlformats.org/markup-compatibility/2006">
              <mc:Choice xmlns:v="urn:schemas-microsoft-com:vml" Requires="v">
                <p:oleObj spid="_x0000_s2097" name="Equation" r:id="rId10" imgW="2755900" imgH="698500" progId="Equation.3">
                  <p:embed/>
                </p:oleObj>
              </mc:Choice>
              <mc:Fallback>
                <p:oleObj name="Equation" r:id="rId10" imgW="2755900" imgH="698500" progId="Equation.3">
                  <p:embed/>
                  <p:pic>
                    <p:nvPicPr>
                      <p:cNvPr id="4"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1650" y="4433888"/>
                        <a:ext cx="4319588"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a:spLocks noChangeArrowheads="1"/>
          </p:cNvSpPr>
          <p:nvPr/>
        </p:nvSpPr>
        <p:spPr bwMode="auto">
          <a:xfrm>
            <a:off x="2190750" y="4452938"/>
            <a:ext cx="1720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Supercurrent contribution</a:t>
            </a:r>
          </a:p>
        </p:txBody>
      </p:sp>
      <p:sp>
        <p:nvSpPr>
          <p:cNvPr id="24588" name="TextBox 59"/>
          <p:cNvSpPr txBox="1">
            <a:spLocks noChangeArrowheads="1"/>
          </p:cNvSpPr>
          <p:nvPr/>
        </p:nvSpPr>
        <p:spPr bwMode="auto">
          <a:xfrm>
            <a:off x="3448050" y="3352800"/>
            <a:ext cx="246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ABS energy levels</a:t>
            </a:r>
          </a:p>
        </p:txBody>
      </p:sp>
      <p:sp>
        <p:nvSpPr>
          <p:cNvPr id="14349" name="TextBox 7"/>
          <p:cNvSpPr txBox="1">
            <a:spLocks noChangeArrowheads="1"/>
          </p:cNvSpPr>
          <p:nvPr/>
        </p:nvSpPr>
        <p:spPr bwMode="auto">
          <a:xfrm>
            <a:off x="9040813" y="3890963"/>
            <a:ext cx="909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99"/>
                </a:solidFill>
                <a:effectLst/>
                <a:uLnTx/>
                <a:uFillTx/>
                <a:latin typeface="Arial" panose="020B0604020202020204" pitchFamily="34" charset="0"/>
                <a:ea typeface="+mn-ea"/>
                <a:cs typeface="Times New Roman" panose="02020603050405020304" pitchFamily="18" charset="0"/>
              </a:rPr>
              <a:t>for q=0</a:t>
            </a:r>
          </a:p>
        </p:txBody>
      </p:sp>
      <p:cxnSp>
        <p:nvCxnSpPr>
          <p:cNvPr id="5" name="Straight Connector 4"/>
          <p:cNvCxnSpPr/>
          <p:nvPr/>
        </p:nvCxnSpPr>
        <p:spPr bwMode="auto">
          <a:xfrm flipH="1">
            <a:off x="4833938" y="5668963"/>
            <a:ext cx="274637" cy="2444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a:off x="4800600" y="5668963"/>
            <a:ext cx="307975" cy="2444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376" name="Group 7"/>
          <p:cNvGrpSpPr>
            <a:grpSpLocks/>
          </p:cNvGrpSpPr>
          <p:nvPr/>
        </p:nvGrpSpPr>
        <p:grpSpPr bwMode="auto">
          <a:xfrm>
            <a:off x="2017713" y="5618163"/>
            <a:ext cx="8529637" cy="390525"/>
            <a:chOff x="772082" y="5641979"/>
            <a:chExt cx="8528938" cy="390585"/>
          </a:xfrm>
        </p:grpSpPr>
        <p:graphicFrame>
          <p:nvGraphicFramePr>
            <p:cNvPr id="24604" name="Object 1"/>
            <p:cNvGraphicFramePr>
              <a:graphicFrameLocks noChangeAspect="1"/>
            </p:cNvGraphicFramePr>
            <p:nvPr/>
          </p:nvGraphicFramePr>
          <p:xfrm>
            <a:off x="3065620" y="5641979"/>
            <a:ext cx="1062618" cy="359544"/>
          </p:xfrm>
          <a:graphic>
            <a:graphicData uri="http://schemas.openxmlformats.org/presentationml/2006/ole">
              <mc:AlternateContent xmlns:mc="http://schemas.openxmlformats.org/markup-compatibility/2006">
                <mc:Choice xmlns:v="urn:schemas-microsoft-com:vml" Requires="v">
                  <p:oleObj spid="_x0000_s2098" name="Equation" r:id="rId12" imgW="571252" imgH="203112" progId="Equation.3">
                    <p:embed/>
                  </p:oleObj>
                </mc:Choice>
                <mc:Fallback>
                  <p:oleObj name="Equation" r:id="rId12" imgW="571252" imgH="203112" progId="Equation.3">
                    <p:embed/>
                    <p:pic>
                      <p:nvPicPr>
                        <p:cNvPr id="24604" name="Object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65620" y="5641979"/>
                          <a:ext cx="1062618" cy="359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605" name="TextBox 21"/>
            <p:cNvSpPr txBox="1">
              <a:spLocks noChangeArrowheads="1"/>
            </p:cNvSpPr>
            <p:nvPr/>
          </p:nvSpPr>
          <p:spPr bwMode="auto">
            <a:xfrm>
              <a:off x="4394460" y="5661032"/>
              <a:ext cx="3211249" cy="36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99"/>
                  </a:solidFill>
                  <a:effectLst/>
                  <a:uLnTx/>
                  <a:uFillTx/>
                  <a:latin typeface="Arial" panose="020B0604020202020204" pitchFamily="34" charset="0"/>
                  <a:ea typeface="+mn-ea"/>
                  <a:cs typeface="Times New Roman" panose="02020603050405020304" pitchFamily="18" charset="0"/>
                </a:rPr>
                <a:t>for q small, high transparency</a:t>
              </a:r>
              <a:endParaRPr kumimoji="0" lang="en-US" altLang="en-US" sz="1800" b="0" i="0" u="none" strike="noStrike" kern="1200" cap="none" spc="0" normalizeH="0" baseline="0" noProof="0" smtClean="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24606" name="TextBox 2"/>
            <p:cNvSpPr txBox="1">
              <a:spLocks noChangeArrowheads="1"/>
            </p:cNvSpPr>
            <p:nvPr/>
          </p:nvSpPr>
          <p:spPr bwMode="auto">
            <a:xfrm>
              <a:off x="772082" y="5641979"/>
              <a:ext cx="2027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6600"/>
                  </a:solidFill>
                  <a:effectLst/>
                  <a:uLnTx/>
                  <a:uFillTx/>
                  <a:latin typeface="Comic Sans MS" panose="030F0702030302020204" pitchFamily="66" charset="0"/>
                  <a:ea typeface="+mn-ea"/>
                  <a:cs typeface="+mn-cs"/>
                </a:rPr>
                <a:t>Low-energy ABS:</a:t>
              </a:r>
            </a:p>
          </p:txBody>
        </p:sp>
        <p:sp>
          <p:nvSpPr>
            <p:cNvPr id="24607" name="Rectangle 2"/>
            <p:cNvSpPr>
              <a:spLocks noChangeArrowheads="1"/>
            </p:cNvSpPr>
            <p:nvPr/>
          </p:nvSpPr>
          <p:spPr bwMode="auto">
            <a:xfrm>
              <a:off x="7628767" y="5663232"/>
              <a:ext cx="16722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(skewed CPR)</a:t>
              </a:r>
            </a:p>
          </p:txBody>
        </p:sp>
      </p:grpSp>
      <p:grpSp>
        <p:nvGrpSpPr>
          <p:cNvPr id="10" name="Group 9"/>
          <p:cNvGrpSpPr>
            <a:grpSpLocks/>
          </p:cNvGrpSpPr>
          <p:nvPr/>
        </p:nvGrpSpPr>
        <p:grpSpPr bwMode="auto">
          <a:xfrm>
            <a:off x="2060575" y="6129338"/>
            <a:ext cx="6686550" cy="658812"/>
            <a:chOff x="827088" y="6088762"/>
            <a:chExt cx="6685959" cy="659002"/>
          </a:xfrm>
        </p:grpSpPr>
        <p:graphicFrame>
          <p:nvGraphicFramePr>
            <p:cNvPr id="24600" name="Object 8"/>
            <p:cNvGraphicFramePr>
              <a:graphicFrameLocks noChangeAspect="1"/>
            </p:cNvGraphicFramePr>
            <p:nvPr/>
          </p:nvGraphicFramePr>
          <p:xfrm>
            <a:off x="3150335" y="6088762"/>
            <a:ext cx="1049023" cy="659002"/>
          </p:xfrm>
          <a:graphic>
            <a:graphicData uri="http://schemas.openxmlformats.org/presentationml/2006/ole">
              <mc:AlternateContent xmlns:mc="http://schemas.openxmlformats.org/markup-compatibility/2006">
                <mc:Choice xmlns:v="urn:schemas-microsoft-com:vml" Requires="v">
                  <p:oleObj spid="_x0000_s2099" name="Equation" r:id="rId14" imgW="596641" imgH="393529" progId="Equation.3">
                    <p:embed/>
                  </p:oleObj>
                </mc:Choice>
                <mc:Fallback>
                  <p:oleObj name="Equation" r:id="rId14" imgW="596641" imgH="393529" progId="Equation.3">
                    <p:embed/>
                    <p:pic>
                      <p:nvPicPr>
                        <p:cNvPr id="24600" name="Object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50335" y="6088762"/>
                          <a:ext cx="1049023" cy="65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601" name="TextBox 61"/>
            <p:cNvSpPr txBox="1">
              <a:spLocks noChangeArrowheads="1"/>
            </p:cNvSpPr>
            <p:nvPr/>
          </p:nvSpPr>
          <p:spPr bwMode="auto">
            <a:xfrm>
              <a:off x="4444681" y="6233266"/>
              <a:ext cx="909557" cy="369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99"/>
                  </a:solidFill>
                  <a:effectLst/>
                  <a:uLnTx/>
                  <a:uFillTx/>
                  <a:latin typeface="Arial" panose="020B0604020202020204" pitchFamily="34" charset="0"/>
                  <a:ea typeface="+mn-ea"/>
                  <a:cs typeface="Times New Roman" panose="02020603050405020304" pitchFamily="18" charset="0"/>
                </a:rPr>
                <a:t>for q=0</a:t>
              </a:r>
            </a:p>
          </p:txBody>
        </p:sp>
        <p:sp>
          <p:nvSpPr>
            <p:cNvPr id="24602" name="TextBox 2"/>
            <p:cNvSpPr txBox="1">
              <a:spLocks noChangeArrowheads="1"/>
            </p:cNvSpPr>
            <p:nvPr/>
          </p:nvSpPr>
          <p:spPr bwMode="auto">
            <a:xfrm>
              <a:off x="827088" y="6248400"/>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6600"/>
                  </a:solidFill>
                  <a:effectLst/>
                  <a:uLnTx/>
                  <a:uFillTx/>
                  <a:latin typeface="Comic Sans MS" panose="030F0702030302020204" pitchFamily="66" charset="0"/>
                  <a:ea typeface="+mn-ea"/>
                  <a:cs typeface="+mn-cs"/>
                </a:rPr>
                <a:t>Majorana states:</a:t>
              </a:r>
            </a:p>
          </p:txBody>
        </p:sp>
        <p:sp>
          <p:nvSpPr>
            <p:cNvPr id="24603" name="Rectangle 27"/>
            <p:cNvSpPr>
              <a:spLocks noChangeArrowheads="1"/>
            </p:cNvSpPr>
            <p:nvPr/>
          </p:nvSpPr>
          <p:spPr bwMode="auto">
            <a:xfrm>
              <a:off x="5483324" y="6200467"/>
              <a:ext cx="20297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(4</a:t>
              </a:r>
              <a:r>
                <a:rPr kumimoji="0" lang="en-US" altLang="en-US" sz="1800" b="0" i="1"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sym typeface="Symbol" panose="05050102010706020507" pitchFamily="18" charset="2"/>
                </a:rPr>
                <a:t>-periodic</a:t>
              </a:r>
              <a:r>
                <a:rPr kumimoji="0" lang="en-US" altLang="en-US" sz="1800" b="0" i="1"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CPR)</a:t>
              </a:r>
            </a:p>
          </p:txBody>
        </p:sp>
      </p:grpSp>
      <p:sp>
        <p:nvSpPr>
          <p:cNvPr id="2" name="Rectangle 1"/>
          <p:cNvSpPr/>
          <p:nvPr/>
        </p:nvSpPr>
        <p:spPr>
          <a:xfrm>
            <a:off x="2657475" y="1409700"/>
            <a:ext cx="222250" cy="21113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595" name="TextBox 2"/>
          <p:cNvSpPr txBox="1">
            <a:spLocks noChangeArrowheads="1"/>
          </p:cNvSpPr>
          <p:nvPr/>
        </p:nvSpPr>
        <p:spPr bwMode="auto">
          <a:xfrm>
            <a:off x="2611438" y="1236663"/>
            <a:ext cx="4206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a:t>
            </a:r>
            <a:endParaRPr kumimoji="0" lang="en-US" altLang="en-US" sz="2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endParaRPr>
          </a:p>
        </p:txBody>
      </p:sp>
      <p:cxnSp>
        <p:nvCxnSpPr>
          <p:cNvPr id="36" name="Straight Arrow Connector 35"/>
          <p:cNvCxnSpPr/>
          <p:nvPr/>
        </p:nvCxnSpPr>
        <p:spPr>
          <a:xfrm>
            <a:off x="9794875" y="855663"/>
            <a:ext cx="0" cy="56832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597" name="TextBox 41"/>
          <p:cNvSpPr txBox="1">
            <a:spLocks noChangeArrowheads="1"/>
          </p:cNvSpPr>
          <p:nvPr/>
        </p:nvSpPr>
        <p:spPr bwMode="auto">
          <a:xfrm>
            <a:off x="9866313" y="754063"/>
            <a:ext cx="422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a:t>
            </a:r>
            <a:endParaRPr kumimoji="0" lang="en-US" altLang="en-US" sz="2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endParaRPr>
          </a:p>
        </p:txBody>
      </p:sp>
      <p:sp>
        <p:nvSpPr>
          <p:cNvPr id="8" name="TextBox 7"/>
          <p:cNvSpPr txBox="1"/>
          <p:nvPr/>
        </p:nvSpPr>
        <p:spPr>
          <a:xfrm>
            <a:off x="5638800" y="2967038"/>
            <a:ext cx="0" cy="276225"/>
          </a:xfrm>
          <a:prstGeom prst="rect">
            <a:avLst/>
          </a:prstGeom>
          <a:blipFill>
            <a:blip r:embed="rId16"/>
            <a:stretch>
              <a:fillRect l="-4348" b="-5618"/>
            </a:stretch>
          </a:blipFill>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noFill/>
              <a:effectLst/>
              <a:uLnTx/>
              <a:uFillTx/>
              <a:latin typeface="Cambria Math" panose="02040503050406030204" pitchFamily="18" charset="0"/>
              <a:ea typeface="+mn-ea"/>
              <a:cs typeface="+mn-cs"/>
            </a:endParaRPr>
          </a:p>
        </p:txBody>
      </p:sp>
      <p:pic>
        <p:nvPicPr>
          <p:cNvPr id="13" name="Picture 12"/>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47175" y="6007100"/>
            <a:ext cx="13731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140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34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37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P spid="7" grpId="0"/>
      <p:bldP spid="143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981200" y="1390650"/>
            <a:ext cx="2732088" cy="304800"/>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1506" name="Group 9"/>
          <p:cNvGrpSpPr>
            <a:grpSpLocks/>
          </p:cNvGrpSpPr>
          <p:nvPr/>
        </p:nvGrpSpPr>
        <p:grpSpPr bwMode="auto">
          <a:xfrm>
            <a:off x="6642100" y="558800"/>
            <a:ext cx="3095625" cy="2640013"/>
            <a:chOff x="5117649" y="558197"/>
            <a:chExt cx="3095452" cy="2639860"/>
          </a:xfrm>
        </p:grpSpPr>
        <p:pic>
          <p:nvPicPr>
            <p:cNvPr id="26695" name="Picture 84"/>
            <p:cNvPicPr>
              <a:picLocks noChangeAspect="1"/>
            </p:cNvPicPr>
            <p:nvPr/>
          </p:nvPicPr>
          <p:blipFill>
            <a:blip r:embed="rId2">
              <a:extLst>
                <a:ext uri="{28A0092B-C50C-407E-A947-70E740481C1C}">
                  <a14:useLocalDpi xmlns:a14="http://schemas.microsoft.com/office/drawing/2010/main" val="0"/>
                </a:ext>
              </a:extLst>
            </a:blip>
            <a:srcRect r="40015" b="13829"/>
            <a:stretch>
              <a:fillRect/>
            </a:stretch>
          </p:blipFill>
          <p:spPr bwMode="auto">
            <a:xfrm>
              <a:off x="5117649" y="742862"/>
              <a:ext cx="3095452" cy="245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96" name="TextBox 8"/>
            <p:cNvSpPr txBox="1">
              <a:spLocks noChangeArrowheads="1"/>
            </p:cNvSpPr>
            <p:nvPr/>
          </p:nvSpPr>
          <p:spPr bwMode="auto">
            <a:xfrm>
              <a:off x="6019578" y="558197"/>
              <a:ext cx="16546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Potter and Fu</a:t>
              </a:r>
            </a:p>
          </p:txBody>
        </p:sp>
      </p:grpSp>
      <p:sp>
        <p:nvSpPr>
          <p:cNvPr id="12" name="Rectangle 11"/>
          <p:cNvSpPr/>
          <p:nvPr/>
        </p:nvSpPr>
        <p:spPr>
          <a:xfrm>
            <a:off x="6018213" y="477838"/>
            <a:ext cx="4546600" cy="317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629" name="TextBox 1"/>
          <p:cNvSpPr txBox="1">
            <a:spLocks noChangeArrowheads="1"/>
          </p:cNvSpPr>
          <p:nvPr/>
        </p:nvSpPr>
        <p:spPr bwMode="auto">
          <a:xfrm>
            <a:off x="2136775" y="38100"/>
            <a:ext cx="8162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Current-controlled devices: lateral junctions in a magnetic field</a:t>
            </a:r>
          </a:p>
        </p:txBody>
      </p:sp>
      <p:sp>
        <p:nvSpPr>
          <p:cNvPr id="26630" name="TextBox 3"/>
          <p:cNvSpPr txBox="1">
            <a:spLocks noChangeArrowheads="1"/>
          </p:cNvSpPr>
          <p:nvPr/>
        </p:nvSpPr>
        <p:spPr bwMode="auto">
          <a:xfrm>
            <a:off x="1782763" y="571500"/>
            <a:ext cx="394652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Perpendicular magnetic field induces a phase gradient and circulating currents</a:t>
            </a:r>
          </a:p>
        </p:txBody>
      </p:sp>
      <p:grpSp>
        <p:nvGrpSpPr>
          <p:cNvPr id="13" name="Group 12"/>
          <p:cNvGrpSpPr>
            <a:grpSpLocks/>
          </p:cNvGrpSpPr>
          <p:nvPr/>
        </p:nvGrpSpPr>
        <p:grpSpPr bwMode="auto">
          <a:xfrm>
            <a:off x="6159500" y="633413"/>
            <a:ext cx="4508500" cy="3103562"/>
            <a:chOff x="4748631" y="592951"/>
            <a:chExt cx="4508500" cy="3103237"/>
          </a:xfrm>
        </p:grpSpPr>
        <p:pic>
          <p:nvPicPr>
            <p:cNvPr id="26693" name="Picture 9" descr="C:\Users\dvh\AppData\Local\Microsoft\Windows\Temporary Internet Files\Content.Outlook\JDVKD1DC\Picture3.jpg"/>
            <p:cNvPicPr>
              <a:picLocks noChangeAspect="1" noChangeArrowheads="1"/>
            </p:cNvPicPr>
            <p:nvPr/>
          </p:nvPicPr>
          <p:blipFill>
            <a:blip r:embed="rId3">
              <a:extLst>
                <a:ext uri="{28A0092B-C50C-407E-A947-70E740481C1C}">
                  <a14:useLocalDpi xmlns:a14="http://schemas.microsoft.com/office/drawing/2010/main" val="0"/>
                </a:ext>
              </a:extLst>
            </a:blip>
            <a:srcRect t="12630" r="7112" b="10658"/>
            <a:stretch>
              <a:fillRect/>
            </a:stretch>
          </p:blipFill>
          <p:spPr bwMode="auto">
            <a:xfrm>
              <a:off x="4760913" y="898525"/>
              <a:ext cx="4060825" cy="279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94" name="TextBox 3"/>
            <p:cNvSpPr txBox="1">
              <a:spLocks noChangeArrowheads="1"/>
            </p:cNvSpPr>
            <p:nvPr/>
          </p:nvSpPr>
          <p:spPr bwMode="auto">
            <a:xfrm>
              <a:off x="4748631" y="592951"/>
              <a:ext cx="4508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Zero current:  MFs enter symmetrically</a:t>
              </a:r>
            </a:p>
          </p:txBody>
        </p:sp>
      </p:grpSp>
      <p:sp>
        <p:nvSpPr>
          <p:cNvPr id="2" name="Rectangle 1"/>
          <p:cNvSpPr/>
          <p:nvPr/>
        </p:nvSpPr>
        <p:spPr>
          <a:xfrm>
            <a:off x="1981200" y="1906588"/>
            <a:ext cx="2732088" cy="304800"/>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440" name="Rectangle 8"/>
          <p:cNvSpPr>
            <a:spLocks noChangeArrowheads="1"/>
          </p:cNvSpPr>
          <p:nvPr/>
        </p:nvSpPr>
        <p:spPr bwMode="auto">
          <a:xfrm>
            <a:off x="1719263" y="5821363"/>
            <a:ext cx="46847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Majorana fermions enter junction attached to Josephson vortices --- located where the phase difference is an odd multiple of </a:t>
            </a:r>
            <a:r>
              <a:rPr kumimoji="0" lang="en-US"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Symbol" panose="05050102010706020507" pitchFamily="18" charset="2"/>
              </a:rPr>
              <a:t></a:t>
            </a:r>
            <a:endParaRPr kumimoji="0" lang="en-US"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cxnSp>
        <p:nvCxnSpPr>
          <p:cNvPr id="24" name="Straight Connector 23"/>
          <p:cNvCxnSpPr/>
          <p:nvPr/>
        </p:nvCxnSpPr>
        <p:spPr>
          <a:xfrm>
            <a:off x="3348038" y="1724025"/>
            <a:ext cx="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2" name="Rectangle 101"/>
          <p:cNvSpPr/>
          <p:nvPr/>
        </p:nvSpPr>
        <p:spPr>
          <a:xfrm>
            <a:off x="1970088" y="1684338"/>
            <a:ext cx="2743200" cy="222250"/>
          </a:xfrm>
          <a:prstGeom prst="rect">
            <a:avLst/>
          </a:prstGeom>
          <a:solidFill>
            <a:srgbClr val="FFCC66"/>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636" name="TextBox 102"/>
          <p:cNvSpPr txBox="1">
            <a:spLocks noChangeArrowheads="1"/>
          </p:cNvSpPr>
          <p:nvPr/>
        </p:nvSpPr>
        <p:spPr bwMode="auto">
          <a:xfrm>
            <a:off x="4876800" y="1531938"/>
            <a:ext cx="760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Wingdings 2" panose="05020102010507070707" pitchFamily="18" charset="2"/>
              </a:rPr>
              <a:t> </a:t>
            </a:r>
            <a:r>
              <a:rPr kumimoji="0" lang="en-US"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a:t>
            </a:r>
          </a:p>
        </p:txBody>
      </p:sp>
      <p:grpSp>
        <p:nvGrpSpPr>
          <p:cNvPr id="15" name="Group 14"/>
          <p:cNvGrpSpPr>
            <a:grpSpLocks/>
          </p:cNvGrpSpPr>
          <p:nvPr/>
        </p:nvGrpSpPr>
        <p:grpSpPr bwMode="auto">
          <a:xfrm>
            <a:off x="6196013" y="3781425"/>
            <a:ext cx="4548187" cy="3024188"/>
            <a:chOff x="4684713" y="3764936"/>
            <a:chExt cx="4548187" cy="3024187"/>
          </a:xfrm>
        </p:grpSpPr>
        <p:pic>
          <p:nvPicPr>
            <p:cNvPr id="26691" name="Picture 10" descr="C:\Users\Dale\AppData\Local\Microsoft\Windows\Temporary Internet Files\Content.Outlook\W6LGEQ8W\Picture1.jpg"/>
            <p:cNvPicPr>
              <a:picLocks noChangeAspect="1" noChangeArrowheads="1"/>
            </p:cNvPicPr>
            <p:nvPr/>
          </p:nvPicPr>
          <p:blipFill>
            <a:blip r:embed="rId4">
              <a:extLst>
                <a:ext uri="{28A0092B-C50C-407E-A947-70E740481C1C}">
                  <a14:useLocalDpi xmlns:a14="http://schemas.microsoft.com/office/drawing/2010/main" val="0"/>
                </a:ext>
              </a:extLst>
            </a:blip>
            <a:srcRect l="4140" t="11742" r="7782" b="10201"/>
            <a:stretch>
              <a:fillRect/>
            </a:stretch>
          </p:blipFill>
          <p:spPr bwMode="auto">
            <a:xfrm>
              <a:off x="4859338" y="3990361"/>
              <a:ext cx="3943350"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92" name="TextBox 3"/>
            <p:cNvSpPr txBox="1">
              <a:spLocks noChangeArrowheads="1"/>
            </p:cNvSpPr>
            <p:nvPr/>
          </p:nvSpPr>
          <p:spPr bwMode="auto">
            <a:xfrm>
              <a:off x="4684713" y="3764936"/>
              <a:ext cx="45481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At critical current: MFs enter alternatively</a:t>
              </a:r>
            </a:p>
          </p:txBody>
        </p:sp>
      </p:grpSp>
      <p:grpSp>
        <p:nvGrpSpPr>
          <p:cNvPr id="14" name="Group 13"/>
          <p:cNvGrpSpPr>
            <a:grpSpLocks/>
          </p:cNvGrpSpPr>
          <p:nvPr/>
        </p:nvGrpSpPr>
        <p:grpSpPr bwMode="auto">
          <a:xfrm>
            <a:off x="2000250" y="1695450"/>
            <a:ext cx="2727325" cy="3635375"/>
            <a:chOff x="494797" y="1669436"/>
            <a:chExt cx="2700510" cy="3671589"/>
          </a:xfrm>
        </p:grpSpPr>
        <p:cxnSp>
          <p:nvCxnSpPr>
            <p:cNvPr id="109" name="Straight Connector 108"/>
            <p:cNvCxnSpPr/>
            <p:nvPr/>
          </p:nvCxnSpPr>
          <p:spPr bwMode="auto">
            <a:xfrm flipV="1">
              <a:off x="494797" y="3057906"/>
              <a:ext cx="2700510" cy="2283119"/>
            </a:xfrm>
            <a:prstGeom prst="line">
              <a:avLst/>
            </a:prstGeom>
            <a:ln w="15875">
              <a:solidFill>
                <a:srgbClr val="000099"/>
              </a:solidFill>
            </a:ln>
          </p:spPr>
          <p:style>
            <a:lnRef idx="1">
              <a:schemeClr val="accent1"/>
            </a:lnRef>
            <a:fillRef idx="0">
              <a:schemeClr val="accent1"/>
            </a:fillRef>
            <a:effectRef idx="0">
              <a:schemeClr val="accent1"/>
            </a:effectRef>
            <a:fontRef idx="minor">
              <a:schemeClr val="tx1"/>
            </a:fontRef>
          </p:style>
        </p:cxnSp>
        <p:sp>
          <p:nvSpPr>
            <p:cNvPr id="115" name="Oval 114"/>
            <p:cNvSpPr/>
            <p:nvPr/>
          </p:nvSpPr>
          <p:spPr bwMode="auto">
            <a:xfrm>
              <a:off x="2572838" y="3500421"/>
              <a:ext cx="91170" cy="9138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16" name="Oval 115"/>
            <p:cNvSpPr/>
            <p:nvPr/>
          </p:nvSpPr>
          <p:spPr bwMode="auto">
            <a:xfrm>
              <a:off x="1918931" y="4048754"/>
              <a:ext cx="92742" cy="9138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17" name="Oval 116"/>
            <p:cNvSpPr/>
            <p:nvPr/>
          </p:nvSpPr>
          <p:spPr bwMode="auto">
            <a:xfrm>
              <a:off x="1221011" y="4625947"/>
              <a:ext cx="91170" cy="9138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18" name="Oval 117"/>
            <p:cNvSpPr/>
            <p:nvPr/>
          </p:nvSpPr>
          <p:spPr bwMode="auto">
            <a:xfrm>
              <a:off x="535666" y="5225586"/>
              <a:ext cx="92742" cy="9299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38" name="Oval 137"/>
            <p:cNvSpPr/>
            <p:nvPr/>
          </p:nvSpPr>
          <p:spPr bwMode="auto">
            <a:xfrm>
              <a:off x="2626282" y="1669436"/>
              <a:ext cx="92742" cy="24210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39" name="Oval 138"/>
            <p:cNvSpPr/>
            <p:nvPr/>
          </p:nvSpPr>
          <p:spPr bwMode="auto">
            <a:xfrm>
              <a:off x="1953513" y="1669436"/>
              <a:ext cx="94314" cy="24210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40" name="Oval 139"/>
            <p:cNvSpPr/>
            <p:nvPr/>
          </p:nvSpPr>
          <p:spPr bwMode="auto">
            <a:xfrm>
              <a:off x="1290174" y="1669436"/>
              <a:ext cx="94314" cy="24210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41" name="Oval 140"/>
            <p:cNvSpPr/>
            <p:nvPr/>
          </p:nvSpPr>
          <p:spPr bwMode="auto">
            <a:xfrm>
              <a:off x="549814" y="1669436"/>
              <a:ext cx="92741" cy="24210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cxnSp>
        <p:nvCxnSpPr>
          <p:cNvPr id="4" name="Straight Arrow Connector 3"/>
          <p:cNvCxnSpPr/>
          <p:nvPr/>
        </p:nvCxnSpPr>
        <p:spPr>
          <a:xfrm>
            <a:off x="1966913" y="4427538"/>
            <a:ext cx="2809875"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363913" y="3035300"/>
            <a:ext cx="0" cy="274637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641" name="TextBox 12"/>
          <p:cNvSpPr txBox="1">
            <a:spLocks noChangeArrowheads="1"/>
          </p:cNvSpPr>
          <p:nvPr/>
        </p:nvSpPr>
        <p:spPr bwMode="auto">
          <a:xfrm>
            <a:off x="3192463" y="2574925"/>
            <a:ext cx="317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a:t>
            </a:r>
            <a:endParaRPr kumimoji="0" lang="en-US" altLang="en-US" sz="20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endParaRPr>
          </a:p>
        </p:txBody>
      </p:sp>
      <p:sp>
        <p:nvSpPr>
          <p:cNvPr id="26642" name="TextBox 22"/>
          <p:cNvSpPr txBox="1">
            <a:spLocks noChangeArrowheads="1"/>
          </p:cNvSpPr>
          <p:nvPr/>
        </p:nvSpPr>
        <p:spPr bwMode="auto">
          <a:xfrm>
            <a:off x="4957763" y="4252913"/>
            <a:ext cx="30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x</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26" name="Straight Connector 25"/>
          <p:cNvCxnSpPr/>
          <p:nvPr/>
        </p:nvCxnSpPr>
        <p:spPr>
          <a:xfrm>
            <a:off x="2668588" y="3573463"/>
            <a:ext cx="15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287713" y="5568950"/>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287713" y="4997450"/>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287713" y="5281613"/>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287713" y="4713288"/>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1997075" y="3294063"/>
            <a:ext cx="2749550" cy="2281237"/>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287713" y="4427538"/>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287713" y="3857625"/>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287713" y="4141788"/>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287713" y="3571875"/>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287713" y="3571875"/>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3287713" y="3287713"/>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p:cNvGrpSpPr>
            <a:grpSpLocks/>
          </p:cNvGrpSpPr>
          <p:nvPr/>
        </p:nvGrpSpPr>
        <p:grpSpPr bwMode="auto">
          <a:xfrm>
            <a:off x="2266950" y="1700213"/>
            <a:ext cx="2200275" cy="3651250"/>
            <a:chOff x="735013" y="1677988"/>
            <a:chExt cx="2200275" cy="3650477"/>
          </a:xfrm>
        </p:grpSpPr>
        <p:sp>
          <p:nvSpPr>
            <p:cNvPr id="134" name="Oval 133"/>
            <p:cNvSpPr/>
            <p:nvPr/>
          </p:nvSpPr>
          <p:spPr>
            <a:xfrm>
              <a:off x="2811463" y="1677988"/>
              <a:ext cx="93663" cy="2428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35" name="Oval 134"/>
            <p:cNvSpPr/>
            <p:nvPr/>
          </p:nvSpPr>
          <p:spPr>
            <a:xfrm>
              <a:off x="2139951" y="1677988"/>
              <a:ext cx="93662" cy="2428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36" name="Oval 135"/>
            <p:cNvSpPr/>
            <p:nvPr/>
          </p:nvSpPr>
          <p:spPr>
            <a:xfrm>
              <a:off x="1466851" y="1677988"/>
              <a:ext cx="93662" cy="2428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37" name="Oval 136"/>
            <p:cNvSpPr/>
            <p:nvPr/>
          </p:nvSpPr>
          <p:spPr>
            <a:xfrm>
              <a:off x="735013" y="1684337"/>
              <a:ext cx="93663" cy="22220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11" name="Oval 110"/>
            <p:cNvSpPr/>
            <p:nvPr/>
          </p:nvSpPr>
          <p:spPr>
            <a:xfrm>
              <a:off x="2844801" y="3504813"/>
              <a:ext cx="90487" cy="857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12" name="Oval 111"/>
            <p:cNvSpPr/>
            <p:nvPr/>
          </p:nvSpPr>
          <p:spPr>
            <a:xfrm>
              <a:off x="2173288" y="4066669"/>
              <a:ext cx="90488" cy="87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13" name="Oval 112"/>
            <p:cNvSpPr/>
            <p:nvPr/>
          </p:nvSpPr>
          <p:spPr>
            <a:xfrm>
              <a:off x="1462088" y="4653920"/>
              <a:ext cx="92075" cy="857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14" name="Oval 113"/>
            <p:cNvSpPr/>
            <p:nvPr/>
          </p:nvSpPr>
          <p:spPr>
            <a:xfrm>
              <a:off x="768351" y="5242758"/>
              <a:ext cx="92075" cy="857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26656" name="TextBox 103"/>
          <p:cNvSpPr txBox="1">
            <a:spLocks noChangeArrowheads="1"/>
          </p:cNvSpPr>
          <p:nvPr/>
        </p:nvSpPr>
        <p:spPr bwMode="auto">
          <a:xfrm>
            <a:off x="4876800" y="3240088"/>
            <a:ext cx="5476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smtClean="0">
                <a:ln>
                  <a:noFill/>
                </a:ln>
                <a:solidFill>
                  <a:srgbClr val="FF0000"/>
                </a:solidFill>
                <a:effectLst/>
                <a:uLnTx/>
                <a:uFillTx/>
                <a:latin typeface="Comic Sans MS" panose="030F0702030302020204" pitchFamily="66" charset="0"/>
                <a:ea typeface="+mn-ea"/>
                <a:cs typeface="+mn-cs"/>
              </a:rPr>
              <a:t>I=0</a:t>
            </a:r>
          </a:p>
        </p:txBody>
      </p:sp>
      <p:sp>
        <p:nvSpPr>
          <p:cNvPr id="18465" name="TextBox 123"/>
          <p:cNvSpPr txBox="1">
            <a:spLocks noChangeArrowheads="1"/>
          </p:cNvSpPr>
          <p:nvPr/>
        </p:nvSpPr>
        <p:spPr bwMode="auto">
          <a:xfrm>
            <a:off x="4884738" y="2827338"/>
            <a:ext cx="6048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I=I</a:t>
            </a:r>
            <a:r>
              <a:rPr kumimoji="0" lang="en-US" altLang="en-US" sz="1600" b="1" i="0" u="none" strike="noStrike" kern="1200" cap="none" spc="0" normalizeH="0" baseline="-25000" noProof="0" smtClean="0">
                <a:ln>
                  <a:noFill/>
                </a:ln>
                <a:solidFill>
                  <a:srgbClr val="000099"/>
                </a:solidFill>
                <a:effectLst/>
                <a:uLnTx/>
                <a:uFillTx/>
                <a:latin typeface="Comic Sans MS" panose="030F0702030302020204" pitchFamily="66" charset="0"/>
                <a:ea typeface="+mn-ea"/>
                <a:cs typeface="+mn-cs"/>
              </a:rPr>
              <a:t>c</a:t>
            </a:r>
          </a:p>
        </p:txBody>
      </p:sp>
      <p:cxnSp>
        <p:nvCxnSpPr>
          <p:cNvPr id="108" name="Straight Connector 107"/>
          <p:cNvCxnSpPr/>
          <p:nvPr/>
        </p:nvCxnSpPr>
        <p:spPr>
          <a:xfrm>
            <a:off x="1997075" y="3035300"/>
            <a:ext cx="0" cy="2746375"/>
          </a:xfrm>
          <a:prstGeom prst="line">
            <a:avLst/>
          </a:prstGeom>
          <a:ln>
            <a:solidFill>
              <a:srgbClr val="006600"/>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721225" y="3000375"/>
            <a:ext cx="0" cy="2744788"/>
          </a:xfrm>
          <a:prstGeom prst="line">
            <a:avLst/>
          </a:prstGeom>
          <a:ln>
            <a:solidFill>
              <a:srgbClr val="006600"/>
            </a:solidFill>
            <a:prstDash val="dash"/>
          </a:ln>
        </p:spPr>
        <p:style>
          <a:lnRef idx="1">
            <a:schemeClr val="accent1"/>
          </a:lnRef>
          <a:fillRef idx="0">
            <a:schemeClr val="accent1"/>
          </a:fillRef>
          <a:effectRef idx="0">
            <a:schemeClr val="accent1"/>
          </a:effectRef>
          <a:fontRef idx="minor">
            <a:schemeClr val="tx1"/>
          </a:fontRef>
        </p:style>
      </p:cxnSp>
      <p:sp>
        <p:nvSpPr>
          <p:cNvPr id="26660" name="TextBox 109"/>
          <p:cNvSpPr txBox="1">
            <a:spLocks noChangeArrowheads="1"/>
          </p:cNvSpPr>
          <p:nvPr/>
        </p:nvSpPr>
        <p:spPr bwMode="auto">
          <a:xfrm>
            <a:off x="3873500" y="5108575"/>
            <a:ext cx="596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4</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a:t>
            </a:r>
            <a:r>
              <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0</a:t>
            </a:r>
            <a:endPar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endParaRPr>
          </a:p>
        </p:txBody>
      </p:sp>
      <p:sp>
        <p:nvSpPr>
          <p:cNvPr id="26661" name="TextBox 4"/>
          <p:cNvSpPr txBox="1">
            <a:spLocks noChangeArrowheads="1"/>
          </p:cNvSpPr>
          <p:nvPr/>
        </p:nvSpPr>
        <p:spPr bwMode="auto">
          <a:xfrm>
            <a:off x="2954338" y="3943350"/>
            <a:ext cx="311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a:t>
            </a:r>
            <a:endPar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endParaRPr>
          </a:p>
        </p:txBody>
      </p:sp>
      <p:sp>
        <p:nvSpPr>
          <p:cNvPr id="26662" name="TextBox 55"/>
          <p:cNvSpPr txBox="1">
            <a:spLocks noChangeArrowheads="1"/>
          </p:cNvSpPr>
          <p:nvPr/>
        </p:nvSpPr>
        <p:spPr bwMode="auto">
          <a:xfrm>
            <a:off x="2835275" y="3390900"/>
            <a:ext cx="452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3</a:t>
            </a:r>
            <a:endPar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endParaRPr>
          </a:p>
        </p:txBody>
      </p:sp>
      <p:sp>
        <p:nvSpPr>
          <p:cNvPr id="26663" name="TextBox 56"/>
          <p:cNvSpPr txBox="1">
            <a:spLocks noChangeArrowheads="1"/>
          </p:cNvSpPr>
          <p:nvPr/>
        </p:nvSpPr>
        <p:spPr bwMode="auto">
          <a:xfrm>
            <a:off x="2832100" y="3063875"/>
            <a:ext cx="452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4</a:t>
            </a:r>
            <a:endPar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endParaRPr>
          </a:p>
        </p:txBody>
      </p:sp>
      <p:sp>
        <p:nvSpPr>
          <p:cNvPr id="26664" name="TextBox 57"/>
          <p:cNvSpPr txBox="1">
            <a:spLocks noChangeArrowheads="1"/>
          </p:cNvSpPr>
          <p:nvPr/>
        </p:nvSpPr>
        <p:spPr bwMode="auto">
          <a:xfrm>
            <a:off x="2843213" y="3687763"/>
            <a:ext cx="452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2</a:t>
            </a:r>
            <a:endPar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endParaRPr>
          </a:p>
        </p:txBody>
      </p:sp>
      <p:grpSp>
        <p:nvGrpSpPr>
          <p:cNvPr id="18" name="Group 17"/>
          <p:cNvGrpSpPr>
            <a:grpSpLocks/>
          </p:cNvGrpSpPr>
          <p:nvPr/>
        </p:nvGrpSpPr>
        <p:grpSpPr bwMode="auto">
          <a:xfrm>
            <a:off x="2146300" y="1462088"/>
            <a:ext cx="2428875" cy="688975"/>
            <a:chOff x="588893" y="1463953"/>
            <a:chExt cx="2428289" cy="687843"/>
          </a:xfrm>
        </p:grpSpPr>
        <p:cxnSp>
          <p:nvCxnSpPr>
            <p:cNvPr id="5" name="Straight Arrow Connector 4"/>
            <p:cNvCxnSpPr/>
            <p:nvPr/>
          </p:nvCxnSpPr>
          <p:spPr>
            <a:xfrm flipV="1">
              <a:off x="1985556" y="1463953"/>
              <a:ext cx="0" cy="68308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2664842" y="1463953"/>
              <a:ext cx="0" cy="68308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1328490" y="1463953"/>
              <a:ext cx="0" cy="68308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588893" y="1463953"/>
              <a:ext cx="0" cy="68308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938059" y="1500405"/>
              <a:ext cx="1588" cy="65139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1653849" y="1498821"/>
              <a:ext cx="1587" cy="65139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2322025" y="1490896"/>
              <a:ext cx="0" cy="65139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a:off x="3015595" y="1490896"/>
              <a:ext cx="1587" cy="65139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1852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44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440" grpId="0"/>
      <p:bldP spid="1846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p:cNvSpPr txBox="1">
            <a:spLocks noChangeArrowheads="1"/>
          </p:cNvSpPr>
          <p:nvPr/>
        </p:nvSpPr>
        <p:spPr bwMode="auto">
          <a:xfrm>
            <a:off x="4017963" y="65088"/>
            <a:ext cx="4022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Where is the other Majorana?</a:t>
            </a:r>
          </a:p>
        </p:txBody>
      </p:sp>
      <p:pic>
        <p:nvPicPr>
          <p:cNvPr id="19459"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787400"/>
            <a:ext cx="40227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1088" y="4937125"/>
            <a:ext cx="3963987"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6"/>
          <p:cNvSpPr txBox="1">
            <a:spLocks noChangeArrowheads="1"/>
          </p:cNvSpPr>
          <p:nvPr/>
        </p:nvSpPr>
        <p:spPr bwMode="auto">
          <a:xfrm>
            <a:off x="1728788" y="622300"/>
            <a:ext cx="389255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Symmetric configuration: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MFs on top and bottom surface connected by a vortex,</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series of nanowires in the barrier </a:t>
            </a:r>
          </a:p>
        </p:txBody>
      </p:sp>
      <p:sp>
        <p:nvSpPr>
          <p:cNvPr id="19462" name="TextBox 58"/>
          <p:cNvSpPr txBox="1">
            <a:spLocks noChangeArrowheads="1"/>
          </p:cNvSpPr>
          <p:nvPr/>
        </p:nvSpPr>
        <p:spPr bwMode="auto">
          <a:xfrm>
            <a:off x="1725613" y="2824163"/>
            <a:ext cx="371792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Asymmetric configuration: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lateral junction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MFs on localized on top surface,  delocalized on bottom surface</a:t>
            </a:r>
          </a:p>
        </p:txBody>
      </p:sp>
      <p:sp>
        <p:nvSpPr>
          <p:cNvPr id="19463" name="TextBox 59"/>
          <p:cNvSpPr txBox="1">
            <a:spLocks noChangeArrowheads="1"/>
          </p:cNvSpPr>
          <p:nvPr/>
        </p:nvSpPr>
        <p:spPr bwMode="auto">
          <a:xfrm>
            <a:off x="1682750" y="5022850"/>
            <a:ext cx="41100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Extreme asymmetric configuration: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Consider only MFs on top surface, partners are fully delocalized</a:t>
            </a:r>
          </a:p>
        </p:txBody>
      </p:sp>
      <p:pic>
        <p:nvPicPr>
          <p:cNvPr id="19464" name="Picture 6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9325" y="2719388"/>
            <a:ext cx="40894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6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2350" y="779463"/>
            <a:ext cx="4022725"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978025" y="2043113"/>
            <a:ext cx="354806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supercurrent on both surfaces </a:t>
            </a:r>
          </a:p>
        </p:txBody>
      </p:sp>
      <p:sp>
        <p:nvSpPr>
          <p:cNvPr id="3" name="Rectangle 2"/>
          <p:cNvSpPr>
            <a:spLocks noChangeArrowheads="1"/>
          </p:cNvSpPr>
          <p:nvPr/>
        </p:nvSpPr>
        <p:spPr bwMode="auto">
          <a:xfrm>
            <a:off x="1846263" y="4243388"/>
            <a:ext cx="378301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supercurrent only on top surface </a:t>
            </a:r>
          </a:p>
        </p:txBody>
      </p:sp>
    </p:spTree>
    <p:extLst>
      <p:ext uri="{BB962C8B-B14F-4D97-AF65-F5344CB8AC3E}">
        <p14:creationId xmlns:p14="http://schemas.microsoft.com/office/powerpoint/2010/main" val="2967704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4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4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94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2" grpId="0"/>
      <p:bldP spid="19463" grpId="0"/>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34063" y="3694113"/>
            <a:ext cx="458787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00100"/>
            <a:ext cx="3652838"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1"/>
          <p:cNvSpPr txBox="1">
            <a:spLocks noChangeArrowheads="1"/>
          </p:cNvSpPr>
          <p:nvPr/>
        </p:nvSpPr>
        <p:spPr bwMode="auto">
          <a:xfrm>
            <a:off x="2106613" y="217488"/>
            <a:ext cx="8561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Detecting localized Majorana fermions via tunneling spectroscopy</a:t>
            </a:r>
          </a:p>
        </p:txBody>
      </p:sp>
      <p:sp>
        <p:nvSpPr>
          <p:cNvPr id="6" name="Rectangle 2"/>
          <p:cNvSpPr>
            <a:spLocks noChangeArrowheads="1"/>
          </p:cNvSpPr>
          <p:nvPr/>
        </p:nvSpPr>
        <p:spPr bwMode="auto">
          <a:xfrm>
            <a:off x="1693863" y="1682750"/>
            <a:ext cx="3719512"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sym typeface="Symbol" panose="05050102010706020507" pitchFamily="18" charset="2"/>
              </a:rPr>
              <a:t>Can scan an STM to map out the location of Majorana fermions</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altLang="en-US" sz="1600" b="0" i="1"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sym typeface="Symbol" panose="05050102010706020507" pitchFamily="18" charset="2"/>
              </a:rPr>
              <a:t>(experiments underway with Michigan State -Tessmer)</a:t>
            </a:r>
            <a:endParaRPr kumimoji="0" lang="en-US" altLang="en-US" sz="1600" b="0" i="1"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endParaRPr>
          </a:p>
        </p:txBody>
      </p:sp>
      <p:sp>
        <p:nvSpPr>
          <p:cNvPr id="7" name="Rectangle 2"/>
          <p:cNvSpPr>
            <a:spLocks noChangeArrowheads="1"/>
          </p:cNvSpPr>
          <p:nvPr/>
        </p:nvSpPr>
        <p:spPr bwMode="auto">
          <a:xfrm>
            <a:off x="1846263" y="4567238"/>
            <a:ext cx="32623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sym typeface="Symbol" panose="05050102010706020507" pitchFamily="18" charset="2"/>
              </a:rPr>
              <a:t>Or move Majorana fermions bound to Josephson vortices under fixed tunnel junctions</a:t>
            </a:r>
            <a:endPar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63193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Inline image 8"/>
          <p:cNvPicPr>
            <a:picLocks noChangeAspect="1" noChangeArrowheads="1"/>
          </p:cNvPicPr>
          <p:nvPr/>
        </p:nvPicPr>
        <p:blipFill>
          <a:blip r:embed="rId2">
            <a:extLst>
              <a:ext uri="{28A0092B-C50C-407E-A947-70E740481C1C}">
                <a14:useLocalDpi xmlns:a14="http://schemas.microsoft.com/office/drawing/2010/main" val="0"/>
              </a:ext>
            </a:extLst>
          </a:blip>
          <a:srcRect r="15334"/>
          <a:stretch>
            <a:fillRect/>
          </a:stretch>
        </p:blipFill>
        <p:spPr bwMode="auto">
          <a:xfrm>
            <a:off x="6018213" y="1987550"/>
            <a:ext cx="364490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descr="Inline image 3"/>
          <p:cNvPicPr>
            <a:picLocks noChangeAspect="1" noChangeArrowheads="1"/>
          </p:cNvPicPr>
          <p:nvPr/>
        </p:nvPicPr>
        <p:blipFill>
          <a:blip r:embed="rId3">
            <a:extLst>
              <a:ext uri="{28A0092B-C50C-407E-A947-70E740481C1C}">
                <a14:useLocalDpi xmlns:a14="http://schemas.microsoft.com/office/drawing/2010/main" val="0"/>
              </a:ext>
            </a:extLst>
          </a:blip>
          <a:srcRect r="15062"/>
          <a:stretch>
            <a:fillRect/>
          </a:stretch>
        </p:blipFill>
        <p:spPr bwMode="auto">
          <a:xfrm>
            <a:off x="1846263" y="1970088"/>
            <a:ext cx="3727450"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10"/>
          <p:cNvSpPr txBox="1">
            <a:spLocks noChangeArrowheads="1"/>
          </p:cNvSpPr>
          <p:nvPr/>
        </p:nvSpPr>
        <p:spPr bwMode="auto">
          <a:xfrm>
            <a:off x="3590925" y="146050"/>
            <a:ext cx="5459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S-TI-S arrays for STM and SSM imaging</a:t>
            </a:r>
          </a:p>
        </p:txBody>
      </p:sp>
      <p:sp>
        <p:nvSpPr>
          <p:cNvPr id="29701" name="TextBox 1"/>
          <p:cNvSpPr txBox="1">
            <a:spLocks noChangeArrowheads="1"/>
          </p:cNvSpPr>
          <p:nvPr/>
        </p:nvSpPr>
        <p:spPr bwMode="auto">
          <a:xfrm>
            <a:off x="3878263" y="1023938"/>
            <a:ext cx="4471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AFM images of Nb hexagons on Bi</a:t>
            </a:r>
            <a:r>
              <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rPr>
              <a:t>2</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Se</a:t>
            </a:r>
            <a:r>
              <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rPr>
              <a:t>3</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 </a:t>
            </a:r>
          </a:p>
        </p:txBody>
      </p:sp>
      <p:sp>
        <p:nvSpPr>
          <p:cNvPr id="29702" name="TextBox 1"/>
          <p:cNvSpPr txBox="1">
            <a:spLocks noChangeArrowheads="1"/>
          </p:cNvSpPr>
          <p:nvPr/>
        </p:nvSpPr>
        <p:spPr bwMode="auto">
          <a:xfrm>
            <a:off x="2459038" y="5910263"/>
            <a:ext cx="6924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This will be a suitable platform for multiple braiding operations by controlling magnetic fields and island phases  </a:t>
            </a:r>
          </a:p>
        </p:txBody>
      </p:sp>
    </p:spTree>
    <p:extLst>
      <p:ext uri="{BB962C8B-B14F-4D97-AF65-F5344CB8AC3E}">
        <p14:creationId xmlns:p14="http://schemas.microsoft.com/office/powerpoint/2010/main" val="12468690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3"/>
          <p:cNvSpPr txBox="1">
            <a:spLocks noChangeArrowheads="1"/>
          </p:cNvSpPr>
          <p:nvPr/>
        </p:nvSpPr>
        <p:spPr bwMode="auto">
          <a:xfrm>
            <a:off x="2019300" y="1050925"/>
            <a:ext cx="73596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Phase winds according to the Josephson relation:  </a:t>
            </a:r>
          </a:p>
        </p:txBody>
      </p:sp>
      <p:sp>
        <p:nvSpPr>
          <p:cNvPr id="2" name="Rectangle 1"/>
          <p:cNvSpPr/>
          <p:nvPr/>
        </p:nvSpPr>
        <p:spPr>
          <a:xfrm>
            <a:off x="4154488" y="2819400"/>
            <a:ext cx="2732087" cy="304800"/>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cxnSp>
        <p:nvCxnSpPr>
          <p:cNvPr id="24" name="Straight Connector 23"/>
          <p:cNvCxnSpPr/>
          <p:nvPr/>
        </p:nvCxnSpPr>
        <p:spPr>
          <a:xfrm>
            <a:off x="5521325" y="2636838"/>
            <a:ext cx="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2" name="Rectangle 101"/>
          <p:cNvSpPr/>
          <p:nvPr/>
        </p:nvSpPr>
        <p:spPr>
          <a:xfrm>
            <a:off x="4143375" y="2597150"/>
            <a:ext cx="2743200" cy="222250"/>
          </a:xfrm>
          <a:prstGeom prst="rect">
            <a:avLst/>
          </a:prstGeom>
          <a:solidFill>
            <a:srgbClr val="FFCC66"/>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p:cNvSpPr/>
          <p:nvPr/>
        </p:nvSpPr>
        <p:spPr>
          <a:xfrm>
            <a:off x="4154488" y="2292350"/>
            <a:ext cx="2732087" cy="304800"/>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134" name="Oval 133"/>
          <p:cNvSpPr/>
          <p:nvPr/>
        </p:nvSpPr>
        <p:spPr>
          <a:xfrm>
            <a:off x="6508750" y="2590800"/>
            <a:ext cx="93663" cy="2428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a:ea typeface="+mn-ea"/>
              <a:cs typeface="+mn-cs"/>
            </a:endParaRPr>
          </a:p>
        </p:txBody>
      </p:sp>
      <p:sp>
        <p:nvSpPr>
          <p:cNvPr id="135" name="Oval 134"/>
          <p:cNvSpPr/>
          <p:nvPr/>
        </p:nvSpPr>
        <p:spPr>
          <a:xfrm>
            <a:off x="5837238" y="2590800"/>
            <a:ext cx="93662" cy="2428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a:ea typeface="+mn-ea"/>
              <a:cs typeface="+mn-cs"/>
            </a:endParaRPr>
          </a:p>
        </p:txBody>
      </p:sp>
      <p:sp>
        <p:nvSpPr>
          <p:cNvPr id="136" name="Oval 135"/>
          <p:cNvSpPr/>
          <p:nvPr/>
        </p:nvSpPr>
        <p:spPr>
          <a:xfrm>
            <a:off x="5164138" y="2590800"/>
            <a:ext cx="93662" cy="2428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a:ea typeface="+mn-ea"/>
              <a:cs typeface="+mn-cs"/>
            </a:endParaRPr>
          </a:p>
        </p:txBody>
      </p:sp>
      <p:sp>
        <p:nvSpPr>
          <p:cNvPr id="137" name="Oval 136"/>
          <p:cNvSpPr/>
          <p:nvPr/>
        </p:nvSpPr>
        <p:spPr>
          <a:xfrm>
            <a:off x="4432300" y="2597150"/>
            <a:ext cx="93663" cy="2222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a:ea typeface="+mn-ea"/>
              <a:cs typeface="+mn-cs"/>
            </a:endParaRPr>
          </a:p>
        </p:txBody>
      </p:sp>
      <p:sp>
        <p:nvSpPr>
          <p:cNvPr id="6" name="TextBox 5"/>
          <p:cNvSpPr txBox="1">
            <a:spLocks noRot="1" noChangeAspect="1" noMove="1" noResize="1" noEditPoints="1" noAdjustHandles="1" noChangeArrowheads="1" noChangeShapeType="1" noTextEdit="1"/>
          </p:cNvSpPr>
          <p:nvPr/>
        </p:nvSpPr>
        <p:spPr>
          <a:xfrm>
            <a:off x="7310321" y="620886"/>
            <a:ext cx="1072409" cy="525913"/>
          </a:xfrm>
          <a:prstGeom prst="rect">
            <a:avLst/>
          </a:prstGeom>
          <a:blipFill rotWithShape="0">
            <a:blip r:embed="rId2"/>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noFill/>
                <a:effectLst/>
                <a:uLnTx/>
                <a:uFillTx/>
                <a:latin typeface="Arial"/>
                <a:ea typeface="+mn-ea"/>
                <a:cs typeface="+mn-cs"/>
              </a:rPr>
              <a:t> </a:t>
            </a:r>
          </a:p>
        </p:txBody>
      </p:sp>
      <p:sp>
        <p:nvSpPr>
          <p:cNvPr id="30732" name="TextBox 3"/>
          <p:cNvSpPr txBox="1">
            <a:spLocks noChangeArrowheads="1"/>
          </p:cNvSpPr>
          <p:nvPr/>
        </p:nvSpPr>
        <p:spPr bwMode="auto">
          <a:xfrm>
            <a:off x="1944688" y="1695450"/>
            <a:ext cx="630237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Majorana fermions move laterally through junction at speed:</a:t>
            </a:r>
          </a:p>
        </p:txBody>
      </p:sp>
      <p:sp>
        <p:nvSpPr>
          <p:cNvPr id="7" name="TextBox 6"/>
          <p:cNvSpPr txBox="1">
            <a:spLocks noRot="1" noChangeAspect="1" noMove="1" noResize="1" noEditPoints="1" noAdjustHandles="1" noChangeArrowheads="1" noChangeShapeType="1" noTextEdit="1"/>
          </p:cNvSpPr>
          <p:nvPr/>
        </p:nvSpPr>
        <p:spPr>
          <a:xfrm>
            <a:off x="8296956" y="1297103"/>
            <a:ext cx="846001" cy="518540"/>
          </a:xfrm>
          <a:prstGeom prst="rect">
            <a:avLst/>
          </a:prstGeom>
          <a:blipFill rotWithShape="0">
            <a:blip r:embed="rId3"/>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noFill/>
                <a:effectLst/>
                <a:uLnTx/>
                <a:uFillTx/>
                <a:latin typeface="Arial"/>
                <a:ea typeface="+mn-ea"/>
                <a:cs typeface="+mn-cs"/>
              </a:rPr>
              <a:t> </a:t>
            </a:r>
          </a:p>
        </p:txBody>
      </p:sp>
      <p:sp>
        <p:nvSpPr>
          <p:cNvPr id="8" name="Right Arrow 7"/>
          <p:cNvSpPr/>
          <p:nvPr/>
        </p:nvSpPr>
        <p:spPr>
          <a:xfrm>
            <a:off x="4597400" y="2654300"/>
            <a:ext cx="239713" cy="1111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30735" name="TextBox 102"/>
          <p:cNvSpPr txBox="1">
            <a:spLocks noChangeArrowheads="1"/>
          </p:cNvSpPr>
          <p:nvPr/>
        </p:nvSpPr>
        <p:spPr bwMode="auto">
          <a:xfrm>
            <a:off x="7135813" y="2484438"/>
            <a:ext cx="8556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Wingdings 2" panose="05020102010507070707" pitchFamily="18" charset="2"/>
              </a:rPr>
              <a:t> </a:t>
            </a:r>
            <a:r>
              <a:rPr kumimoji="0" lang="en-US" altLang="en-US" sz="2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a:t>
            </a:r>
          </a:p>
        </p:txBody>
      </p:sp>
      <p:sp>
        <p:nvSpPr>
          <p:cNvPr id="66" name="Right Arrow 65"/>
          <p:cNvSpPr/>
          <p:nvPr/>
        </p:nvSpPr>
        <p:spPr>
          <a:xfrm>
            <a:off x="5343525" y="2660650"/>
            <a:ext cx="241300" cy="1111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70" name="Right Arrow 69"/>
          <p:cNvSpPr/>
          <p:nvPr/>
        </p:nvSpPr>
        <p:spPr>
          <a:xfrm>
            <a:off x="6019800" y="2655888"/>
            <a:ext cx="241300" cy="1111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71" name="Right Arrow 70"/>
          <p:cNvSpPr/>
          <p:nvPr/>
        </p:nvSpPr>
        <p:spPr>
          <a:xfrm>
            <a:off x="6688138" y="2660650"/>
            <a:ext cx="241300" cy="1111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cxnSp>
        <p:nvCxnSpPr>
          <p:cNvPr id="10" name="Straight Arrow Connector 9"/>
          <p:cNvCxnSpPr/>
          <p:nvPr/>
        </p:nvCxnSpPr>
        <p:spPr>
          <a:xfrm>
            <a:off x="3862388" y="2541588"/>
            <a:ext cx="0" cy="34925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740" name="Rectangle 11"/>
          <p:cNvSpPr>
            <a:spLocks noChangeArrowheads="1"/>
          </p:cNvSpPr>
          <p:nvPr/>
        </p:nvSpPr>
        <p:spPr bwMode="auto">
          <a:xfrm>
            <a:off x="3440113" y="2535238"/>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d</a:t>
            </a:r>
            <a:endParaRPr kumimoji="0" lang="en-US"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2" name="TextBox 3"/>
          <p:cNvSpPr txBox="1">
            <a:spLocks noChangeArrowheads="1"/>
          </p:cNvSpPr>
          <p:nvPr/>
        </p:nvSpPr>
        <p:spPr bwMode="auto">
          <a:xfrm>
            <a:off x="2168525" y="3355975"/>
            <a:ext cx="645477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For V = 1 </a:t>
            </a: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Symbol" panose="05050102010706020507" pitchFamily="18" charset="2"/>
              </a:rPr>
              <a:t>V and d = 100 nm and B = 10 mT, v = 1 km/s! </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3" name="TextBox 3"/>
          <p:cNvSpPr txBox="1">
            <a:spLocks noChangeArrowheads="1"/>
          </p:cNvSpPr>
          <p:nvPr/>
        </p:nvSpPr>
        <p:spPr bwMode="auto">
          <a:xfrm>
            <a:off x="2462213" y="4257675"/>
            <a:ext cx="73469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2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Provides way to move Majorana fermions fast along lateral junctions</a:t>
            </a:r>
          </a:p>
        </p:txBody>
      </p:sp>
      <p:sp>
        <p:nvSpPr>
          <p:cNvPr id="30743" name="TextBox 1"/>
          <p:cNvSpPr txBox="1">
            <a:spLocks noChangeArrowheads="1"/>
          </p:cNvSpPr>
          <p:nvPr/>
        </p:nvSpPr>
        <p:spPr bwMode="auto">
          <a:xfrm>
            <a:off x="2540000" y="141288"/>
            <a:ext cx="7073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Voltage-controlled devices: moving Majorana fermions</a:t>
            </a:r>
          </a:p>
        </p:txBody>
      </p:sp>
      <p:sp>
        <p:nvSpPr>
          <p:cNvPr id="3" name="Rectangle 2"/>
          <p:cNvSpPr>
            <a:spLocks noChangeArrowheads="1"/>
          </p:cNvSpPr>
          <p:nvPr/>
        </p:nvSpPr>
        <p:spPr bwMode="auto">
          <a:xfrm>
            <a:off x="2462213" y="4718050"/>
            <a:ext cx="820578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Can manipulate MFs in multiply-connected junction networks for braiding</a:t>
            </a:r>
          </a:p>
        </p:txBody>
      </p:sp>
    </p:spTree>
    <p:extLst>
      <p:ext uri="{BB962C8B-B14F-4D97-AF65-F5344CB8AC3E}">
        <p14:creationId xmlns:p14="http://schemas.microsoft.com/office/powerpoint/2010/main" val="3410163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p:cNvPicPr>
          <p:nvPr/>
        </p:nvPicPr>
        <p:blipFill>
          <a:blip r:embed="rId2" cstate="print">
            <a:extLst>
              <a:ext uri="{28A0092B-C50C-407E-A947-70E740481C1C}">
                <a14:useLocalDpi xmlns:a14="http://schemas.microsoft.com/office/drawing/2010/main" val="0"/>
              </a:ext>
            </a:extLst>
          </a:blip>
          <a:srcRect b="30534"/>
          <a:stretch>
            <a:fillRect/>
          </a:stretch>
        </p:blipFill>
        <p:spPr bwMode="auto">
          <a:xfrm>
            <a:off x="1555750" y="4125913"/>
            <a:ext cx="6392863"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1625" y="3957638"/>
            <a:ext cx="25209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5"/>
          <p:cNvSpPr txBox="1">
            <a:spLocks noChangeArrowheads="1"/>
          </p:cNvSpPr>
          <p:nvPr/>
        </p:nvSpPr>
        <p:spPr bwMode="auto">
          <a:xfrm>
            <a:off x="3970338" y="3419475"/>
            <a:ext cx="4325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Braid MFs by phase-control of islands</a:t>
            </a:r>
          </a:p>
        </p:txBody>
      </p:sp>
      <p:sp>
        <p:nvSpPr>
          <p:cNvPr id="31749" name="TextBox 8"/>
          <p:cNvSpPr txBox="1">
            <a:spLocks noChangeArrowheads="1"/>
          </p:cNvSpPr>
          <p:nvPr/>
        </p:nvSpPr>
        <p:spPr bwMode="auto">
          <a:xfrm>
            <a:off x="8485188" y="6254750"/>
            <a:ext cx="139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CNOT gate</a:t>
            </a:r>
          </a:p>
        </p:txBody>
      </p:sp>
      <p:sp>
        <p:nvSpPr>
          <p:cNvPr id="31750" name="TextBox 9"/>
          <p:cNvSpPr txBox="1">
            <a:spLocks noChangeArrowheads="1"/>
          </p:cNvSpPr>
          <p:nvPr/>
        </p:nvSpPr>
        <p:spPr bwMode="auto">
          <a:xfrm>
            <a:off x="3606800" y="5949950"/>
            <a:ext cx="2263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Braiding operations</a:t>
            </a:r>
          </a:p>
        </p:txBody>
      </p:sp>
      <p:pic>
        <p:nvPicPr>
          <p:cNvPr id="3175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14313"/>
            <a:ext cx="697865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5202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43"/>
          <p:cNvSpPr txBox="1">
            <a:spLocks noChangeArrowheads="1"/>
          </p:cNvSpPr>
          <p:nvPr/>
        </p:nvSpPr>
        <p:spPr bwMode="auto">
          <a:xfrm>
            <a:off x="3910013" y="73025"/>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endParaRP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3025" y="1079500"/>
            <a:ext cx="2593975" cy="257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TextBox 4"/>
          <p:cNvSpPr txBox="1">
            <a:spLocks noChangeArrowheads="1"/>
          </p:cNvSpPr>
          <p:nvPr/>
        </p:nvSpPr>
        <p:spPr bwMode="auto">
          <a:xfrm>
            <a:off x="1857375" y="601663"/>
            <a:ext cx="393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Bi</a:t>
            </a:r>
            <a:r>
              <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rPr>
              <a:t>2</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Se</a:t>
            </a:r>
            <a:r>
              <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rPr>
              <a:t>3</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 film MBE-grown on Al</a:t>
            </a:r>
            <a:r>
              <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rPr>
              <a:t>2</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O</a:t>
            </a:r>
            <a:r>
              <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rPr>
              <a:t>3</a:t>
            </a:r>
            <a:endPar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endParaRPr>
          </a:p>
        </p:txBody>
      </p:sp>
      <p:sp>
        <p:nvSpPr>
          <p:cNvPr id="34821" name="TextBox 5"/>
          <p:cNvSpPr txBox="1">
            <a:spLocks noChangeArrowheads="1"/>
          </p:cNvSpPr>
          <p:nvPr/>
        </p:nvSpPr>
        <p:spPr bwMode="auto">
          <a:xfrm>
            <a:off x="2405063" y="3933825"/>
            <a:ext cx="78930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Bulk is insulating - conductance is dominated by </a:t>
            </a:r>
            <a:r>
              <a:rPr kumimoji="0" lang="en-US" altLang="en-US" sz="1800" b="1" i="0" u="none" strike="noStrike" kern="1200" cap="none" spc="0" normalizeH="0" baseline="0" noProof="0" smtClean="0">
                <a:ln>
                  <a:noFill/>
                </a:ln>
                <a:solidFill>
                  <a:srgbClr val="FF0000"/>
                </a:solidFill>
                <a:effectLst/>
                <a:uLnTx/>
                <a:uFillTx/>
                <a:latin typeface="Comic Sans MS" panose="030F0702030302020204" pitchFamily="66" charset="0"/>
                <a:ea typeface="+mn-ea"/>
                <a:cs typeface="+mn-cs"/>
              </a:rPr>
              <a:t>two surface channels</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a:t>
            </a:r>
          </a:p>
          <a:p>
            <a:pPr marL="800100" marR="0" lvl="1" indent="-342900" algn="l" defTabSz="914400" rtl="0" eaLnBrk="1" fontAlgn="base" latinLnBrk="0" hangingPunct="1">
              <a:lnSpc>
                <a:spcPct val="120000"/>
              </a:lnSpc>
              <a:spcBef>
                <a:spcPct val="0"/>
              </a:spcBef>
              <a:spcAft>
                <a:spcPct val="0"/>
              </a:spcAft>
              <a:buClrTx/>
              <a:buSzTx/>
              <a:buFontTx/>
              <a:buAutoNum type="arabicPeriod"/>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Trivial 2DEG (2-3 quintuple layers)</a:t>
            </a:r>
          </a:p>
          <a:p>
            <a:pPr marL="800100" marR="0" lvl="1" indent="-342900" algn="l" defTabSz="914400" rtl="0" eaLnBrk="1" fontAlgn="base" latinLnBrk="0" hangingPunct="1">
              <a:lnSpc>
                <a:spcPct val="120000"/>
              </a:lnSpc>
              <a:spcBef>
                <a:spcPct val="0"/>
              </a:spcBef>
              <a:spcAft>
                <a:spcPct val="0"/>
              </a:spcAft>
              <a:buClrTx/>
              <a:buSzTx/>
              <a:buFontTx/>
              <a:buAutoNum type="arabicPeriod"/>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Topological surface state</a:t>
            </a:r>
          </a:p>
        </p:txBody>
      </p:sp>
      <p:grpSp>
        <p:nvGrpSpPr>
          <p:cNvPr id="34822" name="Group 10"/>
          <p:cNvGrpSpPr>
            <a:grpSpLocks noChangeAspect="1"/>
          </p:cNvGrpSpPr>
          <p:nvPr/>
        </p:nvGrpSpPr>
        <p:grpSpPr bwMode="auto">
          <a:xfrm>
            <a:off x="5848350" y="514350"/>
            <a:ext cx="4102100" cy="3333750"/>
            <a:chOff x="5081526" y="813614"/>
            <a:chExt cx="3687357" cy="2996386"/>
          </a:xfrm>
        </p:grpSpPr>
        <p:pic>
          <p:nvPicPr>
            <p:cNvPr id="34825" name="Picture 80"/>
            <p:cNvPicPr>
              <a:picLocks noChangeAspect="1" noChangeArrowheads="1"/>
            </p:cNvPicPr>
            <p:nvPr/>
          </p:nvPicPr>
          <p:blipFill>
            <a:blip r:embed="rId3">
              <a:extLst>
                <a:ext uri="{28A0092B-C50C-407E-A947-70E740481C1C}">
                  <a14:useLocalDpi xmlns:a14="http://schemas.microsoft.com/office/drawing/2010/main" val="0"/>
                </a:ext>
              </a:extLst>
            </a:blip>
            <a:srcRect t="4054" b="-885"/>
            <a:stretch>
              <a:fillRect/>
            </a:stretch>
          </p:blipFill>
          <p:spPr bwMode="auto">
            <a:xfrm>
              <a:off x="5105400" y="813614"/>
              <a:ext cx="3663483" cy="299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081526" y="813614"/>
              <a:ext cx="381008" cy="32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4823" name="Rectangle 1"/>
          <p:cNvSpPr>
            <a:spLocks noChangeArrowheads="1"/>
          </p:cNvSpPr>
          <p:nvPr/>
        </p:nvSpPr>
        <p:spPr bwMode="auto">
          <a:xfrm>
            <a:off x="4154488" y="73025"/>
            <a:ext cx="4213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Bi</a:t>
            </a:r>
            <a:r>
              <a:rPr kumimoji="0" lang="en-US" altLang="en-US" sz="2000" b="1" i="0" u="none" strike="noStrike" kern="1200" cap="none" spc="0" normalizeH="0" baseline="-25000" noProof="0" smtClean="0">
                <a:ln>
                  <a:noFill/>
                </a:ln>
                <a:solidFill>
                  <a:srgbClr val="C00000"/>
                </a:solidFill>
                <a:effectLst/>
                <a:uLnTx/>
                <a:uFillTx/>
                <a:latin typeface="Comic Sans MS" panose="030F0702030302020204" pitchFamily="66" charset="0"/>
                <a:ea typeface="+mn-ea"/>
                <a:cs typeface="+mn-cs"/>
              </a:rPr>
              <a:t>2</a:t>
            </a: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Se</a:t>
            </a:r>
            <a:r>
              <a:rPr kumimoji="0" lang="en-US" altLang="en-US" sz="2000" b="1" i="0" u="none" strike="noStrike" kern="1200" cap="none" spc="0" normalizeH="0" baseline="-25000" noProof="0" smtClean="0">
                <a:ln>
                  <a:noFill/>
                </a:ln>
                <a:solidFill>
                  <a:srgbClr val="C00000"/>
                </a:solidFill>
                <a:effectLst/>
                <a:uLnTx/>
                <a:uFillTx/>
                <a:latin typeface="Comic Sans MS" panose="030F0702030302020204" pitchFamily="66" charset="0"/>
                <a:ea typeface="+mn-ea"/>
                <a:cs typeface="+mn-cs"/>
              </a:rPr>
              <a:t>3</a:t>
            </a: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 Materials Characteristics</a:t>
            </a:r>
          </a:p>
        </p:txBody>
      </p:sp>
      <p:sp>
        <p:nvSpPr>
          <p:cNvPr id="2" name="Rectangle 1"/>
          <p:cNvSpPr/>
          <p:nvPr/>
        </p:nvSpPr>
        <p:spPr>
          <a:xfrm>
            <a:off x="2301875" y="5326063"/>
            <a:ext cx="7816850" cy="147796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rPr>
              <a:t>This suggests that: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rPr>
              <a:t>Most of the supercurrent is carried by the top surface.</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rPr>
              <a:t>Bulk conductance does not play a large role in the supercurrent properties.</a:t>
            </a:r>
          </a:p>
        </p:txBody>
      </p:sp>
    </p:spTree>
    <p:extLst>
      <p:ext uri="{BB962C8B-B14F-4D97-AF65-F5344CB8AC3E}">
        <p14:creationId xmlns:p14="http://schemas.microsoft.com/office/powerpoint/2010/main" val="31156866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80"/>
          <p:cNvSpPr txBox="1">
            <a:spLocks noChangeArrowheads="1"/>
          </p:cNvSpPr>
          <p:nvPr/>
        </p:nvSpPr>
        <p:spPr bwMode="auto">
          <a:xfrm>
            <a:off x="2476500" y="4649788"/>
            <a:ext cx="290988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20000"/>
              </a:lnSpc>
              <a:spcBef>
                <a:spcPct val="0"/>
              </a:spcBef>
              <a:buFontTx/>
              <a:buNone/>
            </a:pPr>
            <a:r>
              <a:rPr lang="en-US" altLang="en-US" sz="1800" u="sng">
                <a:solidFill>
                  <a:srgbClr val="000000"/>
                </a:solidFill>
                <a:latin typeface="Comic Sans MS" panose="030F0702030302020204" pitchFamily="66" charset="0"/>
              </a:rPr>
              <a:t>Typical Dimensions</a:t>
            </a:r>
            <a:r>
              <a:rPr lang="en-US" altLang="en-US" sz="1800">
                <a:solidFill>
                  <a:srgbClr val="000000"/>
                </a:solidFill>
                <a:latin typeface="Comic Sans MS" panose="030F0702030302020204" pitchFamily="66" charset="0"/>
              </a:rPr>
              <a:t>:</a:t>
            </a:r>
          </a:p>
          <a:p>
            <a:pPr eaLnBrk="1" hangingPunct="1">
              <a:lnSpc>
                <a:spcPct val="120000"/>
              </a:lnSpc>
              <a:spcBef>
                <a:spcPct val="0"/>
              </a:spcBef>
              <a:buFontTx/>
              <a:buNone/>
            </a:pPr>
            <a:r>
              <a:rPr lang="en-US" altLang="en-US" sz="1800">
                <a:solidFill>
                  <a:srgbClr val="000000"/>
                </a:solidFill>
                <a:latin typeface="Comic Sans MS" panose="030F0702030302020204" pitchFamily="66" charset="0"/>
              </a:rPr>
              <a:t>Length = 100-300nm</a:t>
            </a:r>
          </a:p>
          <a:p>
            <a:pPr eaLnBrk="1" hangingPunct="1">
              <a:lnSpc>
                <a:spcPct val="120000"/>
              </a:lnSpc>
              <a:spcBef>
                <a:spcPct val="0"/>
              </a:spcBef>
              <a:buFontTx/>
              <a:buNone/>
            </a:pPr>
            <a:r>
              <a:rPr lang="en-US" altLang="en-US" sz="1800">
                <a:solidFill>
                  <a:srgbClr val="000000"/>
                </a:solidFill>
                <a:latin typeface="Comic Sans MS" panose="030F0702030302020204" pitchFamily="66" charset="0"/>
              </a:rPr>
              <a:t>Width = 300nm-1</a:t>
            </a:r>
            <a:r>
              <a:rPr lang="en-US" altLang="en-US" sz="1800">
                <a:solidFill>
                  <a:srgbClr val="000000"/>
                </a:solidFill>
                <a:latin typeface="Comic Sans MS" panose="030F0702030302020204" pitchFamily="66" charset="0"/>
                <a:sym typeface="Symbol" panose="05050102010706020507" pitchFamily="18" charset="2"/>
              </a:rPr>
              <a:t></a:t>
            </a:r>
            <a:r>
              <a:rPr lang="en-US" altLang="en-US" sz="1800">
                <a:solidFill>
                  <a:srgbClr val="000000"/>
                </a:solidFill>
                <a:latin typeface="Comic Sans MS" panose="030F0702030302020204" pitchFamily="66" charset="0"/>
              </a:rPr>
              <a:t>m</a:t>
            </a:r>
          </a:p>
        </p:txBody>
      </p:sp>
      <p:sp>
        <p:nvSpPr>
          <p:cNvPr id="31747" name="TextBox 14"/>
          <p:cNvSpPr txBox="1">
            <a:spLocks noChangeArrowheads="1"/>
          </p:cNvSpPr>
          <p:nvPr/>
        </p:nvSpPr>
        <p:spPr bwMode="auto">
          <a:xfrm>
            <a:off x="2022475" y="3406775"/>
            <a:ext cx="38449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Comic Sans MS" panose="030F0702030302020204" pitchFamily="66" charset="0"/>
              </a:rPr>
              <a:t>- E-beam lithography</a:t>
            </a:r>
          </a:p>
          <a:p>
            <a:pPr eaLnBrk="1" hangingPunct="1">
              <a:lnSpc>
                <a:spcPct val="120000"/>
              </a:lnSpc>
              <a:spcBef>
                <a:spcPct val="0"/>
              </a:spcBef>
              <a:buFontTx/>
              <a:buNone/>
            </a:pPr>
            <a:r>
              <a:rPr lang="en-US" altLang="en-US" sz="1800">
                <a:solidFill>
                  <a:srgbClr val="000000"/>
                </a:solidFill>
                <a:latin typeface="Comic Sans MS" panose="030F0702030302020204" pitchFamily="66" charset="0"/>
              </a:rPr>
              <a:t>- Ion milling</a:t>
            </a:r>
          </a:p>
          <a:p>
            <a:pPr eaLnBrk="1" hangingPunct="1">
              <a:lnSpc>
                <a:spcPct val="100000"/>
              </a:lnSpc>
              <a:spcBef>
                <a:spcPct val="0"/>
              </a:spcBef>
              <a:buFontTx/>
              <a:buNone/>
            </a:pPr>
            <a:r>
              <a:rPr lang="en-US" altLang="en-US" sz="1800">
                <a:solidFill>
                  <a:srgbClr val="000000"/>
                </a:solidFill>
                <a:latin typeface="Comic Sans MS" panose="030F0702030302020204" pitchFamily="66" charset="0"/>
              </a:rPr>
              <a:t>- Evaporation and sputtering</a:t>
            </a:r>
          </a:p>
        </p:txBody>
      </p:sp>
      <p:sp>
        <p:nvSpPr>
          <p:cNvPr id="31748" name="Rectangle 1"/>
          <p:cNvSpPr>
            <a:spLocks noChangeArrowheads="1"/>
          </p:cNvSpPr>
          <p:nvPr/>
        </p:nvSpPr>
        <p:spPr bwMode="auto">
          <a:xfrm>
            <a:off x="2022475" y="5846763"/>
            <a:ext cx="4129088"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20000"/>
              </a:lnSpc>
              <a:spcBef>
                <a:spcPct val="0"/>
              </a:spcBef>
              <a:buFontTx/>
              <a:buNone/>
            </a:pPr>
            <a:r>
              <a:rPr lang="en-US" altLang="en-US" sz="1800">
                <a:solidFill>
                  <a:srgbClr val="000000"/>
                </a:solidFill>
                <a:latin typeface="Comic Sans MS" panose="030F0702030302020204" pitchFamily="66" charset="0"/>
              </a:rPr>
              <a:t>Top gate dielectric ~ 35-40nm</a:t>
            </a:r>
          </a:p>
          <a:p>
            <a:pPr eaLnBrk="1" hangingPunct="1">
              <a:lnSpc>
                <a:spcPct val="120000"/>
              </a:lnSpc>
              <a:spcBef>
                <a:spcPct val="0"/>
              </a:spcBef>
              <a:buFontTx/>
              <a:buNone/>
            </a:pPr>
            <a:r>
              <a:rPr lang="en-US" altLang="en-US" sz="1800">
                <a:solidFill>
                  <a:srgbClr val="000000"/>
                </a:solidFill>
                <a:latin typeface="Comic Sans MS" panose="030F0702030302020204" pitchFamily="66" charset="0"/>
              </a:rPr>
              <a:t>           (ALD Al</a:t>
            </a:r>
            <a:r>
              <a:rPr lang="en-US" altLang="en-US" sz="1800" baseline="-25000">
                <a:solidFill>
                  <a:srgbClr val="000000"/>
                </a:solidFill>
                <a:latin typeface="Comic Sans MS" panose="030F0702030302020204" pitchFamily="66" charset="0"/>
              </a:rPr>
              <a:t>2</a:t>
            </a:r>
            <a:r>
              <a:rPr lang="en-US" altLang="en-US" sz="1800">
                <a:solidFill>
                  <a:srgbClr val="000000"/>
                </a:solidFill>
                <a:latin typeface="Comic Sans MS" panose="030F0702030302020204" pitchFamily="66" charset="0"/>
              </a:rPr>
              <a:t>O</a:t>
            </a:r>
            <a:r>
              <a:rPr lang="en-US" altLang="en-US" sz="1800" baseline="-25000">
                <a:solidFill>
                  <a:srgbClr val="000000"/>
                </a:solidFill>
                <a:latin typeface="Comic Sans MS" panose="030F0702030302020204" pitchFamily="66" charset="0"/>
              </a:rPr>
              <a:t>3</a:t>
            </a:r>
            <a:r>
              <a:rPr lang="en-US" altLang="en-US" sz="1800">
                <a:solidFill>
                  <a:srgbClr val="000000"/>
                </a:solidFill>
                <a:latin typeface="Comic Sans MS" panose="030F0702030302020204" pitchFamily="66" charset="0"/>
              </a:rPr>
              <a:t>/HfO</a:t>
            </a:r>
            <a:r>
              <a:rPr lang="en-US" altLang="en-US" sz="1800" baseline="-25000">
                <a:solidFill>
                  <a:srgbClr val="000000"/>
                </a:solidFill>
                <a:latin typeface="Comic Sans MS" panose="030F0702030302020204" pitchFamily="66" charset="0"/>
              </a:rPr>
              <a:t>2</a:t>
            </a:r>
            <a:r>
              <a:rPr lang="en-US" altLang="en-US" sz="1800">
                <a:solidFill>
                  <a:srgbClr val="000000"/>
                </a:solidFill>
                <a:latin typeface="Comic Sans MS" panose="030F0702030302020204" pitchFamily="66" charset="0"/>
              </a:rPr>
              <a:t>) </a:t>
            </a:r>
          </a:p>
        </p:txBody>
      </p:sp>
      <p:pic>
        <p:nvPicPr>
          <p:cNvPr id="31749"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1975" y="4481513"/>
            <a:ext cx="3094038" cy="219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438" y="796925"/>
            <a:ext cx="3819525" cy="358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a:off x="9385300" y="5270500"/>
            <a:ext cx="9525" cy="439738"/>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752" name="TextBox 8"/>
          <p:cNvSpPr txBox="1">
            <a:spLocks noChangeArrowheads="1"/>
          </p:cNvSpPr>
          <p:nvPr/>
        </p:nvSpPr>
        <p:spPr bwMode="auto">
          <a:xfrm>
            <a:off x="9502775" y="5351463"/>
            <a:ext cx="714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a:solidFill>
                  <a:srgbClr val="000000"/>
                </a:solidFill>
                <a:latin typeface="Comic Sans MS" panose="030F0702030302020204" pitchFamily="66" charset="0"/>
              </a:rPr>
              <a:t>Width</a:t>
            </a:r>
          </a:p>
        </p:txBody>
      </p:sp>
      <p:sp>
        <p:nvSpPr>
          <p:cNvPr id="31753" name="TextBox 43"/>
          <p:cNvSpPr txBox="1">
            <a:spLocks noChangeArrowheads="1"/>
          </p:cNvSpPr>
          <p:nvPr/>
        </p:nvSpPr>
        <p:spPr bwMode="auto">
          <a:xfrm>
            <a:off x="3933825" y="77788"/>
            <a:ext cx="4560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b="1">
                <a:solidFill>
                  <a:srgbClr val="C00000"/>
                </a:solidFill>
                <a:latin typeface="Comic Sans MS" panose="030F0702030302020204" pitchFamily="66" charset="0"/>
              </a:rPr>
              <a:t>Nb/Bi</a:t>
            </a:r>
            <a:r>
              <a:rPr lang="en-US" altLang="en-US" sz="2000" b="1" baseline="-25000">
                <a:solidFill>
                  <a:srgbClr val="C00000"/>
                </a:solidFill>
                <a:latin typeface="Comic Sans MS" panose="030F0702030302020204" pitchFamily="66" charset="0"/>
              </a:rPr>
              <a:t>2</a:t>
            </a:r>
            <a:r>
              <a:rPr lang="en-US" altLang="en-US" sz="2000" b="1">
                <a:solidFill>
                  <a:srgbClr val="C00000"/>
                </a:solidFill>
                <a:latin typeface="Comic Sans MS" panose="030F0702030302020204" pitchFamily="66" charset="0"/>
              </a:rPr>
              <a:t>Se</a:t>
            </a:r>
            <a:r>
              <a:rPr lang="en-US" altLang="en-US" sz="2000" b="1" baseline="-25000">
                <a:solidFill>
                  <a:srgbClr val="C00000"/>
                </a:solidFill>
                <a:latin typeface="Comic Sans MS" panose="030F0702030302020204" pitchFamily="66" charset="0"/>
              </a:rPr>
              <a:t>3</a:t>
            </a:r>
            <a:r>
              <a:rPr lang="en-US" altLang="en-US" sz="2000" b="1">
                <a:solidFill>
                  <a:srgbClr val="C00000"/>
                </a:solidFill>
                <a:latin typeface="Comic Sans MS" panose="030F0702030302020204" pitchFamily="66" charset="0"/>
              </a:rPr>
              <a:t>/Nb Josephson Junctions</a:t>
            </a:r>
          </a:p>
        </p:txBody>
      </p:sp>
      <p:pic>
        <p:nvPicPr>
          <p:cNvPr id="31754"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6500" y="849313"/>
            <a:ext cx="3343275"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428875" y="1379538"/>
            <a:ext cx="911225" cy="719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Tree>
    <p:extLst>
      <p:ext uri="{BB962C8B-B14F-4D97-AF65-F5344CB8AC3E}">
        <p14:creationId xmlns:p14="http://schemas.microsoft.com/office/powerpoint/2010/main" val="42136136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46411259"/>
              </p:ext>
            </p:extLst>
          </p:nvPr>
        </p:nvGraphicFramePr>
        <p:xfrm>
          <a:off x="922220" y="515265"/>
          <a:ext cx="10018467" cy="6236551"/>
        </p:xfrm>
        <a:graphic>
          <a:graphicData uri="http://schemas.openxmlformats.org/drawingml/2006/table">
            <a:tbl>
              <a:tblPr firstRow="1" firstCol="1" bandRow="1"/>
              <a:tblGrid>
                <a:gridCol w="3389810">
                  <a:extLst>
                    <a:ext uri="{9D8B030D-6E8A-4147-A177-3AD203B41FA5}">
                      <a16:colId xmlns:a16="http://schemas.microsoft.com/office/drawing/2014/main" val="3938044615"/>
                    </a:ext>
                  </a:extLst>
                </a:gridCol>
                <a:gridCol w="3280019">
                  <a:extLst>
                    <a:ext uri="{9D8B030D-6E8A-4147-A177-3AD203B41FA5}">
                      <a16:colId xmlns:a16="http://schemas.microsoft.com/office/drawing/2014/main" val="4075440842"/>
                    </a:ext>
                  </a:extLst>
                </a:gridCol>
                <a:gridCol w="3348638">
                  <a:extLst>
                    <a:ext uri="{9D8B030D-6E8A-4147-A177-3AD203B41FA5}">
                      <a16:colId xmlns:a16="http://schemas.microsoft.com/office/drawing/2014/main" val="2240228620"/>
                    </a:ext>
                  </a:extLst>
                </a:gridCol>
              </a:tblGrid>
              <a:tr h="561122">
                <a:tc>
                  <a:txBody>
                    <a:bodyPr/>
                    <a:lstStyle/>
                    <a:p>
                      <a:pPr algn="ctr" rtl="0" fontAlgn="ctr"/>
                      <a:r>
                        <a:rPr lang="en-US" sz="1400" b="1" i="0" u="none" strike="noStrike" dirty="0">
                          <a:solidFill>
                            <a:srgbClr val="000000"/>
                          </a:solidFill>
                          <a:effectLst/>
                          <a:latin typeface="Calibri" panose="020F0502020204030204" pitchFamily="34" charset="0"/>
                        </a:rPr>
                        <a:t>Conventional SC qubits vs. </a:t>
                      </a:r>
                      <a:endParaRPr lang="en-US" sz="1400" b="1" i="0" u="none" strike="noStrike" dirty="0" smtClean="0">
                        <a:solidFill>
                          <a:srgbClr val="000000"/>
                        </a:solidFill>
                        <a:effectLst/>
                        <a:latin typeface="Calibri" panose="020F0502020204030204" pitchFamily="34" charset="0"/>
                      </a:endParaRPr>
                    </a:p>
                    <a:p>
                      <a:pPr algn="ctr" rtl="0" fontAlgn="ctr"/>
                      <a:r>
                        <a:rPr lang="en-US" sz="1400" b="1" i="0" u="none" strike="noStrike" dirty="0" smtClean="0">
                          <a:solidFill>
                            <a:srgbClr val="000000"/>
                          </a:solidFill>
                          <a:effectLst/>
                          <a:latin typeface="Calibri" panose="020F0502020204030204" pitchFamily="34" charset="0"/>
                        </a:rPr>
                        <a:t>topological </a:t>
                      </a:r>
                      <a:r>
                        <a:rPr lang="en-US" sz="1400" b="1" i="0" u="none" strike="noStrike" dirty="0">
                          <a:solidFill>
                            <a:srgbClr val="000000"/>
                          </a:solidFill>
                          <a:effectLst/>
                          <a:latin typeface="Calibri" panose="020F0502020204030204" pitchFamily="34" charset="0"/>
                        </a:rPr>
                        <a:t>SC qubits  </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4B183"/>
                    </a:solidFill>
                  </a:tcPr>
                </a:tc>
                <a:tc>
                  <a:txBody>
                    <a:bodyPr/>
                    <a:lstStyle/>
                    <a:p>
                      <a:pPr algn="ctr" rtl="0" fontAlgn="ctr"/>
                      <a:r>
                        <a:rPr lang="en-US" sz="1400" b="1" i="0" u="none" strike="noStrike" dirty="0">
                          <a:solidFill>
                            <a:srgbClr val="000000"/>
                          </a:solidFill>
                          <a:effectLst/>
                          <a:latin typeface="Calibri" panose="020F0502020204030204" pitchFamily="34" charset="0"/>
                        </a:rPr>
                        <a:t>SC qubits vs. </a:t>
                      </a:r>
                      <a:endParaRPr lang="en-US" sz="1400" b="1" i="0" u="none" strike="noStrike" dirty="0" smtClean="0">
                        <a:solidFill>
                          <a:srgbClr val="000000"/>
                        </a:solidFill>
                        <a:effectLst/>
                        <a:latin typeface="Calibri" panose="020F0502020204030204" pitchFamily="34" charset="0"/>
                      </a:endParaRPr>
                    </a:p>
                    <a:p>
                      <a:pPr algn="ctr" rtl="0" fontAlgn="ctr"/>
                      <a:r>
                        <a:rPr lang="en-US" sz="1400" b="1" i="0" u="none" strike="noStrike" dirty="0" smtClean="0">
                          <a:solidFill>
                            <a:srgbClr val="000000"/>
                          </a:solidFill>
                          <a:effectLst/>
                          <a:latin typeface="Calibri" panose="020F0502020204030204" pitchFamily="34" charset="0"/>
                        </a:rPr>
                        <a:t>ion </a:t>
                      </a:r>
                      <a:r>
                        <a:rPr lang="en-US" sz="1400" b="1" i="0" u="none" strike="noStrike" dirty="0">
                          <a:solidFill>
                            <a:srgbClr val="000000"/>
                          </a:solidFill>
                          <a:effectLst/>
                          <a:latin typeface="Calibri" panose="020F0502020204030204" pitchFamily="34" charset="0"/>
                        </a:rPr>
                        <a:t>trap qubits</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4B183"/>
                    </a:solidFill>
                  </a:tcPr>
                </a:tc>
                <a:tc>
                  <a:txBody>
                    <a:bodyPr/>
                    <a:lstStyle/>
                    <a:p>
                      <a:pPr algn="ctr" rtl="0" fontAlgn="ctr"/>
                      <a:r>
                        <a:rPr lang="en-US" sz="1400" b="1" i="0" u="none" strike="noStrike" dirty="0">
                          <a:solidFill>
                            <a:srgbClr val="000000"/>
                          </a:solidFill>
                          <a:effectLst/>
                          <a:latin typeface="Calibri" panose="020F0502020204030204" pitchFamily="34" charset="0"/>
                        </a:rPr>
                        <a:t>SC qubits vs. </a:t>
                      </a:r>
                      <a:endParaRPr lang="en-US" sz="1400" b="1" i="0" u="none" strike="noStrike" dirty="0" smtClean="0">
                        <a:solidFill>
                          <a:srgbClr val="000000"/>
                        </a:solidFill>
                        <a:effectLst/>
                        <a:latin typeface="Calibri" panose="020F0502020204030204" pitchFamily="34" charset="0"/>
                      </a:endParaRPr>
                    </a:p>
                    <a:p>
                      <a:pPr algn="ctr" rtl="0" fontAlgn="ctr"/>
                      <a:r>
                        <a:rPr lang="en-US" sz="1400" b="1" i="0" u="none" strike="noStrike" dirty="0" smtClean="0">
                          <a:solidFill>
                            <a:srgbClr val="000000"/>
                          </a:solidFill>
                          <a:effectLst/>
                          <a:latin typeface="Calibri" panose="020F0502020204030204" pitchFamily="34" charset="0"/>
                        </a:rPr>
                        <a:t>quantum </a:t>
                      </a:r>
                      <a:r>
                        <a:rPr lang="en-US" sz="1400" b="1" i="0" u="none" strike="noStrike" dirty="0">
                          <a:solidFill>
                            <a:srgbClr val="000000"/>
                          </a:solidFill>
                          <a:effectLst/>
                          <a:latin typeface="Calibri" panose="020F0502020204030204" pitchFamily="34" charset="0"/>
                        </a:rPr>
                        <a:t>dot or semiconductor qubits</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4B183"/>
                    </a:solidFill>
                  </a:tcPr>
                </a:tc>
                <a:extLst>
                  <a:ext uri="{0D108BD9-81ED-4DB2-BD59-A6C34878D82A}">
                    <a16:rowId xmlns:a16="http://schemas.microsoft.com/office/drawing/2014/main" val="925181442"/>
                  </a:ext>
                </a:extLst>
              </a:tr>
              <a:tr h="269172">
                <a:tc>
                  <a:txBody>
                    <a:bodyPr/>
                    <a:lstStyle/>
                    <a:p>
                      <a:pPr algn="l" rtl="0" fontAlgn="ctr"/>
                      <a:r>
                        <a:rPr lang="en-US" sz="1400" b="1" i="0" u="none" strike="noStrike" dirty="0" err="1">
                          <a:solidFill>
                            <a:srgbClr val="000000"/>
                          </a:solidFill>
                          <a:effectLst/>
                          <a:latin typeface="Calibri" panose="020F0502020204030204" pitchFamily="34" charset="0"/>
                        </a:rPr>
                        <a:t>Abboud</a:t>
                      </a:r>
                      <a:r>
                        <a:rPr lang="en-US" sz="1400" b="1" i="0" u="none" strike="noStrike" dirty="0">
                          <a:solidFill>
                            <a:srgbClr val="000000"/>
                          </a:solidFill>
                          <a:effectLst/>
                          <a:latin typeface="Calibri" panose="020F0502020204030204" pitchFamily="34" charset="0"/>
                        </a:rPr>
                        <a:t>, Nick</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a:solidFill>
                            <a:srgbClr val="000000"/>
                          </a:solidFill>
                          <a:effectLst/>
                          <a:latin typeface="Calibri" panose="020F0502020204030204" pitchFamily="34" charset="0"/>
                        </a:rPr>
                        <a:t>Birchmier, Rachel Lucille</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a:solidFill>
                            <a:srgbClr val="000000"/>
                          </a:solidFill>
                          <a:effectLst/>
                          <a:latin typeface="Calibri" panose="020F0502020204030204" pitchFamily="34" charset="0"/>
                        </a:rPr>
                        <a:t>Fu, Wenning</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3756362251"/>
                  </a:ext>
                </a:extLst>
              </a:tr>
              <a:tr h="264148">
                <a:tc>
                  <a:txBody>
                    <a:bodyPr/>
                    <a:lstStyle/>
                    <a:p>
                      <a:pPr algn="l" rtl="0" fontAlgn="ctr"/>
                      <a:r>
                        <a:rPr lang="en-US" sz="1400" b="1" i="0" u="none" strike="noStrike">
                          <a:solidFill>
                            <a:srgbClr val="000000"/>
                          </a:solidFill>
                          <a:effectLst/>
                          <a:latin typeface="Calibri" panose="020F0502020204030204" pitchFamily="34" charset="0"/>
                        </a:rPr>
                        <a:t>Beach, Alexander R</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a:solidFill>
                            <a:srgbClr val="000000"/>
                          </a:solidFill>
                          <a:effectLst/>
                          <a:latin typeface="Calibri" panose="020F0502020204030204" pitchFamily="34" charset="0"/>
                        </a:rPr>
                        <a:t>Rooke, Spencer George</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a:solidFill>
                            <a:srgbClr val="000000"/>
                          </a:solidFill>
                          <a:effectLst/>
                          <a:latin typeface="Calibri" panose="020F0502020204030204" pitchFamily="34" charset="0"/>
                        </a:rPr>
                        <a:t>Ganesan, Vishal</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3900658170"/>
                  </a:ext>
                </a:extLst>
              </a:tr>
              <a:tr h="264148">
                <a:tc>
                  <a:txBody>
                    <a:bodyPr/>
                    <a:lstStyle/>
                    <a:p>
                      <a:pPr algn="l" rtl="0" fontAlgn="ctr"/>
                      <a:r>
                        <a:rPr lang="en-US" sz="1400" b="1" i="0" u="none" strike="noStrike">
                          <a:solidFill>
                            <a:srgbClr val="000000"/>
                          </a:solidFill>
                          <a:effectLst/>
                          <a:latin typeface="Calibri" panose="020F0502020204030204" pitchFamily="34" charset="0"/>
                        </a:rPr>
                        <a:t>Song, Xiangyu</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a:solidFill>
                            <a:srgbClr val="000000"/>
                          </a:solidFill>
                          <a:effectLst/>
                          <a:latin typeface="Calibri" panose="020F0502020204030204" pitchFamily="34" charset="0"/>
                        </a:rPr>
                        <a:t>Wild, Drew Glenn</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a:solidFill>
                            <a:srgbClr val="000000"/>
                          </a:solidFill>
                          <a:effectLst/>
                          <a:latin typeface="Calibri" panose="020F0502020204030204" pitchFamily="34" charset="0"/>
                        </a:rPr>
                        <a:t>Peng, Yu-Ting</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1950987757"/>
                  </a:ext>
                </a:extLst>
              </a:tr>
              <a:tr h="264148">
                <a:tc>
                  <a:txBody>
                    <a:bodyPr/>
                    <a:lstStyle/>
                    <a:p>
                      <a:pPr algn="l" rtl="0" fontAlgn="ctr"/>
                      <a:r>
                        <a:rPr lang="en-US" sz="1400" b="1" i="0" u="none" strike="noStrike">
                          <a:solidFill>
                            <a:srgbClr val="000000"/>
                          </a:solidFill>
                          <a:effectLst/>
                          <a:latin typeface="Calibri" panose="020F0502020204030204" pitchFamily="34" charset="0"/>
                        </a:rPr>
                        <a:t>Suresh Babu, Soorya</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a:solidFill>
                            <a:srgbClr val="000000"/>
                          </a:solidFill>
                          <a:effectLst/>
                          <a:latin typeface="Calibri" panose="020F0502020204030204" pitchFamily="34" charset="0"/>
                        </a:rPr>
                        <a:t>Wu, Junyi</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a:solidFill>
                            <a:srgbClr val="000000"/>
                          </a:solidFill>
                          <a:effectLst/>
                          <a:latin typeface="Calibri" panose="020F0502020204030204" pitchFamily="34" charset="0"/>
                        </a:rPr>
                        <a:t>Wu, Dufei</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1588033267"/>
                  </a:ext>
                </a:extLst>
              </a:tr>
              <a:tr h="264148">
                <a:tc>
                  <a:txBody>
                    <a:bodyPr/>
                    <a:lstStyle/>
                    <a:p>
                      <a:pPr algn="l" rtl="0" fontAlgn="ctr"/>
                      <a:r>
                        <a:rPr lang="en-US" sz="1400" b="1" i="0" u="none" strike="noStrike">
                          <a:solidFill>
                            <a:srgbClr val="000000"/>
                          </a:solidFill>
                          <a:effectLst/>
                          <a:latin typeface="Calibri" panose="020F0502020204030204" pitchFamily="34" charset="0"/>
                        </a:rPr>
                        <a:t> </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a:solidFill>
                            <a:srgbClr val="000000"/>
                          </a:solidFill>
                          <a:effectLst/>
                          <a:latin typeface="Calibri" panose="020F0502020204030204" pitchFamily="34" charset="0"/>
                        </a:rPr>
                        <a:t> </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a:solidFill>
                            <a:srgbClr val="000000"/>
                          </a:solidFill>
                          <a:effectLst/>
                          <a:latin typeface="Calibri" panose="020F0502020204030204" pitchFamily="34" charset="0"/>
                        </a:rPr>
                        <a:t> </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1004484481"/>
                  </a:ext>
                </a:extLst>
              </a:tr>
              <a:tr h="823571">
                <a:tc>
                  <a:txBody>
                    <a:bodyPr/>
                    <a:lstStyle/>
                    <a:p>
                      <a:pPr algn="ctr" rtl="0" fontAlgn="ctr"/>
                      <a:r>
                        <a:rPr lang="en-US" sz="1400" b="1" i="0" u="none" strike="noStrike">
                          <a:solidFill>
                            <a:srgbClr val="000000"/>
                          </a:solidFill>
                          <a:effectLst/>
                          <a:latin typeface="Calibri" panose="020F0502020204030204" pitchFamily="34" charset="0"/>
                        </a:rPr>
                        <a:t>Quantum Supremacy</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B183"/>
                    </a:solidFill>
                  </a:tcPr>
                </a:tc>
                <a:tc>
                  <a:txBody>
                    <a:bodyPr/>
                    <a:lstStyle/>
                    <a:p>
                      <a:pPr algn="ctr" rtl="0" fontAlgn="ctr"/>
                      <a:r>
                        <a:rPr lang="en-US" sz="1400" b="1" i="0" u="none" strike="noStrike" dirty="0">
                          <a:solidFill>
                            <a:srgbClr val="000000"/>
                          </a:solidFill>
                          <a:effectLst/>
                          <a:latin typeface="Calibri" panose="020F0502020204030204" pitchFamily="34" charset="0"/>
                        </a:rPr>
                        <a:t>Quantum computing for the discovery of new </a:t>
                      </a:r>
                      <a:r>
                        <a:rPr lang="en-US" sz="1400" b="1" i="0" u="none" strike="noStrike" dirty="0" smtClean="0">
                          <a:solidFill>
                            <a:srgbClr val="000000"/>
                          </a:solidFill>
                          <a:effectLst/>
                          <a:latin typeface="Calibri" panose="020F0502020204030204" pitchFamily="34" charset="0"/>
                        </a:rPr>
                        <a:t>superconductors/materials </a:t>
                      </a:r>
                      <a:endParaRPr lang="en-US" sz="1400" b="1" i="0" u="none" strike="noStrike" dirty="0">
                        <a:solidFill>
                          <a:srgbClr val="000000"/>
                        </a:solidFill>
                        <a:effectLst/>
                        <a:latin typeface="Calibri" panose="020F0502020204030204" pitchFamily="34" charset="0"/>
                      </a:endParaRP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B183"/>
                    </a:solidFill>
                  </a:tcPr>
                </a:tc>
                <a:tc>
                  <a:txBody>
                    <a:bodyPr/>
                    <a:lstStyle/>
                    <a:p>
                      <a:pPr algn="ctr" rtl="0" fontAlgn="ctr"/>
                      <a:r>
                        <a:rPr lang="en-US" sz="1400" b="1" i="0" u="none" strike="noStrike" dirty="0">
                          <a:solidFill>
                            <a:srgbClr val="000000"/>
                          </a:solidFill>
                          <a:effectLst/>
                          <a:latin typeface="Calibri" panose="020F0502020204030204" pitchFamily="34" charset="0"/>
                        </a:rPr>
                        <a:t>Superconductors for Quantum Sensing</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B183"/>
                    </a:solidFill>
                  </a:tcPr>
                </a:tc>
                <a:extLst>
                  <a:ext uri="{0D108BD9-81ED-4DB2-BD59-A6C34878D82A}">
                    <a16:rowId xmlns:a16="http://schemas.microsoft.com/office/drawing/2014/main" val="3378211309"/>
                  </a:ext>
                </a:extLst>
              </a:tr>
              <a:tr h="264148">
                <a:tc>
                  <a:txBody>
                    <a:bodyPr/>
                    <a:lstStyle/>
                    <a:p>
                      <a:pPr algn="l" rtl="0" fontAlgn="ctr"/>
                      <a:r>
                        <a:rPr lang="en-US" sz="1400" b="1" i="0" u="none" strike="noStrike">
                          <a:solidFill>
                            <a:srgbClr val="000000"/>
                          </a:solidFill>
                          <a:effectLst/>
                          <a:latin typeface="Calibri" panose="020F0502020204030204" pitchFamily="34" charset="0"/>
                        </a:rPr>
                        <a:t>Gabrisko, Nick</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a:solidFill>
                            <a:srgbClr val="000000"/>
                          </a:solidFill>
                          <a:effectLst/>
                          <a:latin typeface="Calibri" panose="020F0502020204030204" pitchFamily="34" charset="0"/>
                        </a:rPr>
                        <a:t>Apte, Sohm Shailesh</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dirty="0" smtClean="0">
                          <a:solidFill>
                            <a:srgbClr val="000000"/>
                          </a:solidFill>
                          <a:effectLst/>
                          <a:latin typeface="Calibri" panose="020F0502020204030204" pitchFamily="34" charset="0"/>
                        </a:rPr>
                        <a:t>DVH</a:t>
                      </a:r>
                      <a:endParaRPr lang="en-US" sz="1400" b="1" i="0" u="none" strike="noStrike" dirty="0">
                        <a:solidFill>
                          <a:srgbClr val="000000"/>
                        </a:solidFill>
                        <a:effectLst/>
                        <a:latin typeface="Calibri" panose="020F0502020204030204" pitchFamily="34" charset="0"/>
                      </a:endParaRP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368623053"/>
                  </a:ext>
                </a:extLst>
              </a:tr>
              <a:tr h="26414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1" i="0" u="none" strike="noStrike" dirty="0" smtClean="0">
                          <a:solidFill>
                            <a:srgbClr val="000000"/>
                          </a:solidFill>
                          <a:effectLst/>
                          <a:latin typeface="Calibri" panose="020F0502020204030204" pitchFamily="34" charset="0"/>
                        </a:rPr>
                        <a:t>Hu, Yuxuan</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a:solidFill>
                            <a:srgbClr val="000000"/>
                          </a:solidFill>
                          <a:effectLst/>
                          <a:latin typeface="Calibri" panose="020F0502020204030204" pitchFamily="34" charset="0"/>
                        </a:rPr>
                        <a:t>Vaz, Daniel Edward</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dirty="0">
                          <a:solidFill>
                            <a:srgbClr val="000000"/>
                          </a:solidFill>
                          <a:effectLst/>
                          <a:latin typeface="Calibri" panose="020F0502020204030204" pitchFamily="34" charset="0"/>
                        </a:rPr>
                        <a:t> </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3182038919"/>
                  </a:ext>
                </a:extLst>
              </a:tr>
              <a:tr h="323006">
                <a:tc>
                  <a:txBody>
                    <a:bodyPr/>
                    <a:lstStyle/>
                    <a:p>
                      <a:pPr algn="l" rtl="0" fontAlgn="ctr"/>
                      <a:r>
                        <a:rPr lang="en-US" sz="1400" b="1" i="0" u="none" strike="noStrike" dirty="0">
                          <a:solidFill>
                            <a:srgbClr val="000000"/>
                          </a:solidFill>
                          <a:effectLst/>
                          <a:latin typeface="Calibri" panose="020F0502020204030204" pitchFamily="34" charset="0"/>
                        </a:rPr>
                        <a:t>Kim, Dong </a:t>
                      </a:r>
                      <a:r>
                        <a:rPr lang="en-US" sz="1400" b="1" i="0" u="none" strike="noStrike" dirty="0" err="1">
                          <a:solidFill>
                            <a:srgbClr val="000000"/>
                          </a:solidFill>
                          <a:effectLst/>
                          <a:latin typeface="Calibri" panose="020F0502020204030204" pitchFamily="34" charset="0"/>
                        </a:rPr>
                        <a:t>Beom</a:t>
                      </a:r>
                      <a:endParaRPr lang="en-US" sz="1400" b="1" i="0" u="none" strike="noStrike" dirty="0">
                        <a:solidFill>
                          <a:srgbClr val="000000"/>
                        </a:solidFill>
                        <a:effectLst/>
                        <a:latin typeface="Calibri" panose="020F0502020204030204" pitchFamily="34" charset="0"/>
                      </a:endParaRP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a:solidFill>
                            <a:srgbClr val="000000"/>
                          </a:solidFill>
                          <a:effectLst/>
                          <a:latin typeface="Calibri" panose="020F0502020204030204" pitchFamily="34" charset="0"/>
                        </a:rPr>
                        <a:t>Zhang, Michael</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dirty="0">
                          <a:solidFill>
                            <a:srgbClr val="000000"/>
                          </a:solidFill>
                          <a:effectLst/>
                          <a:latin typeface="Calibri" panose="020F0502020204030204" pitchFamily="34" charset="0"/>
                        </a:rPr>
                        <a:t> </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641745454"/>
                  </a:ext>
                </a:extLst>
              </a:tr>
              <a:tr h="264148">
                <a:tc>
                  <a:txBody>
                    <a:bodyPr/>
                    <a:lstStyle/>
                    <a:p>
                      <a:pPr algn="l" rtl="0" fontAlgn="ctr"/>
                      <a:r>
                        <a:rPr lang="en-US" sz="1400" b="1" i="0" u="none" strike="noStrike">
                          <a:solidFill>
                            <a:srgbClr val="000000"/>
                          </a:solidFill>
                          <a:effectLst/>
                          <a:latin typeface="Calibri" panose="020F0502020204030204" pitchFamily="34" charset="0"/>
                        </a:rPr>
                        <a:t>Montone, Jessica H</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dirty="0" err="1">
                          <a:solidFill>
                            <a:srgbClr val="000000"/>
                          </a:solidFill>
                          <a:effectLst/>
                          <a:latin typeface="Calibri" panose="020F0502020204030204" pitchFamily="34" charset="0"/>
                        </a:rPr>
                        <a:t>Zvenigorodsky</a:t>
                      </a:r>
                      <a:r>
                        <a:rPr lang="en-US" sz="1400" b="1" i="0" u="none" strike="noStrike" dirty="0">
                          <a:solidFill>
                            <a:srgbClr val="000000"/>
                          </a:solidFill>
                          <a:effectLst/>
                          <a:latin typeface="Calibri" panose="020F0502020204030204" pitchFamily="34" charset="0"/>
                        </a:rPr>
                        <a:t>, Serge</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dirty="0">
                          <a:solidFill>
                            <a:srgbClr val="000000"/>
                          </a:solidFill>
                          <a:effectLst/>
                          <a:latin typeface="Calibri" panose="020F0502020204030204" pitchFamily="34" charset="0"/>
                        </a:rPr>
                        <a:t> </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4076247081"/>
                  </a:ext>
                </a:extLst>
              </a:tr>
              <a:tr h="264148">
                <a:tc>
                  <a:txBody>
                    <a:bodyPr/>
                    <a:lstStyle/>
                    <a:p>
                      <a:pPr algn="l" rtl="0" fontAlgn="ctr"/>
                      <a:r>
                        <a:rPr lang="en-US" sz="1400" b="1" i="0" u="none" strike="noStrike" dirty="0">
                          <a:solidFill>
                            <a:srgbClr val="000000"/>
                          </a:solidFill>
                          <a:effectLst/>
                          <a:latin typeface="Calibri" panose="020F0502020204030204" pitchFamily="34" charset="0"/>
                        </a:rPr>
                        <a:t>Wang, </a:t>
                      </a:r>
                      <a:r>
                        <a:rPr lang="en-US" sz="1400" b="1" i="0" u="none" strike="noStrike" dirty="0" err="1">
                          <a:solidFill>
                            <a:srgbClr val="000000"/>
                          </a:solidFill>
                          <a:effectLst/>
                          <a:latin typeface="Calibri" panose="020F0502020204030204" pitchFamily="34" charset="0"/>
                        </a:rPr>
                        <a:t>Ningdong</a:t>
                      </a:r>
                      <a:endParaRPr lang="en-US" sz="1400" b="1" i="0" u="none" strike="noStrike" dirty="0">
                        <a:solidFill>
                          <a:srgbClr val="000000"/>
                        </a:solidFill>
                        <a:effectLst/>
                        <a:latin typeface="Calibri" panose="020F0502020204030204" pitchFamily="34" charset="0"/>
                      </a:endParaRP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0" i="0" u="none" strike="noStrike" dirty="0">
                          <a:solidFill>
                            <a:srgbClr val="000000"/>
                          </a:solidFill>
                          <a:effectLst/>
                          <a:latin typeface="Calibri" panose="020F0502020204030204" pitchFamily="34" charset="0"/>
                        </a:rPr>
                        <a:t> </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ctr" rtl="0" fontAlgn="ctr"/>
                      <a:endParaRPr lang="en-US" sz="1400" b="1" i="0" u="none" strike="noStrike" dirty="0">
                        <a:solidFill>
                          <a:srgbClr val="000000"/>
                        </a:solidFill>
                        <a:effectLst/>
                        <a:latin typeface="Calibri" panose="020F0502020204030204" pitchFamily="34" charset="0"/>
                      </a:endParaRP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3064861811"/>
                  </a:ext>
                </a:extLst>
              </a:tr>
              <a:tr h="527575">
                <a:tc gridSpan="3">
                  <a:txBody>
                    <a:bodyPr/>
                    <a:lstStyle/>
                    <a:p>
                      <a:pPr algn="ctr" rtl="0" fontAlgn="ctr"/>
                      <a:r>
                        <a:rPr lang="en-US" sz="1400" b="1" i="0" u="none" strike="noStrike">
                          <a:solidFill>
                            <a:srgbClr val="000000"/>
                          </a:solidFill>
                          <a:effectLst/>
                          <a:latin typeface="Calibri" panose="020F0502020204030204" pitchFamily="34" charset="0"/>
                        </a:rPr>
                        <a:t>RESEARCH PAPERS</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B08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4761871"/>
                  </a:ext>
                </a:extLst>
              </a:tr>
              <a:tr h="264148">
                <a:tc>
                  <a:txBody>
                    <a:bodyPr/>
                    <a:lstStyle/>
                    <a:p>
                      <a:pPr algn="l" rtl="0" fontAlgn="ctr"/>
                      <a:r>
                        <a:rPr lang="en-US" sz="1400" b="1" i="0" u="none" strike="noStrike" dirty="0">
                          <a:solidFill>
                            <a:srgbClr val="000000"/>
                          </a:solidFill>
                          <a:effectLst/>
                          <a:latin typeface="Calibri" panose="020F0502020204030204" pitchFamily="34" charset="0"/>
                        </a:rPr>
                        <a:t> </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dirty="0">
                          <a:solidFill>
                            <a:srgbClr val="000000"/>
                          </a:solidFill>
                          <a:effectLst/>
                          <a:latin typeface="Calibri" panose="020F0502020204030204" pitchFamily="34" charset="0"/>
                        </a:rPr>
                        <a:t>Agrawal, Shraddha</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rowSpan="3">
                  <a:txBody>
                    <a:bodyPr/>
                    <a:lstStyle/>
                    <a:p>
                      <a:pPr algn="ctr"/>
                      <a:r>
                        <a:rPr lang="en-US" sz="1800" dirty="0" smtClean="0"/>
                        <a:t>Papers</a:t>
                      </a:r>
                      <a:r>
                        <a:rPr lang="en-US" sz="1800" baseline="0" dirty="0" smtClean="0"/>
                        <a:t> due at end of finals week</a:t>
                      </a:r>
                    </a:p>
                    <a:p>
                      <a:pPr algn="ctr"/>
                      <a:r>
                        <a:rPr lang="en-US" sz="1800" baseline="0" dirty="0" smtClean="0"/>
                        <a:t>Friday, December 20, 2019</a:t>
                      </a:r>
                      <a:endParaRPr lang="en-US" sz="1800" dirty="0"/>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2616926020"/>
                  </a:ext>
                </a:extLst>
              </a:tr>
              <a:tr h="298181">
                <a:tc>
                  <a:txBody>
                    <a:bodyPr/>
                    <a:lstStyle/>
                    <a:p>
                      <a:pPr algn="l" rtl="0" fontAlgn="ctr"/>
                      <a:r>
                        <a:rPr lang="en-US" sz="1400" b="1" i="0" u="none" strike="noStrike" dirty="0">
                          <a:solidFill>
                            <a:srgbClr val="000000"/>
                          </a:solidFill>
                          <a:effectLst/>
                          <a:latin typeface="Calibri" panose="020F0502020204030204" pitchFamily="34" charset="0"/>
                        </a:rPr>
                        <a:t> </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dirty="0">
                          <a:solidFill>
                            <a:srgbClr val="000000"/>
                          </a:solidFill>
                          <a:effectLst/>
                          <a:latin typeface="Calibri" panose="020F0502020204030204" pitchFamily="34" charset="0"/>
                        </a:rPr>
                        <a:t>Baker, Carina Franziska</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vMerge="1">
                  <a:txBody>
                    <a:bodyPr/>
                    <a:lstStyle/>
                    <a:p>
                      <a:endParaRPr lang="en-US" dirty="0"/>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2127467539"/>
                  </a:ext>
                </a:extLst>
              </a:tr>
              <a:tr h="264148">
                <a:tc>
                  <a:txBody>
                    <a:bodyPr/>
                    <a:lstStyle/>
                    <a:p>
                      <a:pPr algn="l" rtl="0" fontAlgn="ctr"/>
                      <a:r>
                        <a:rPr lang="en-US" sz="1400" b="1" i="0" u="none" strike="noStrike" dirty="0">
                          <a:solidFill>
                            <a:srgbClr val="000000"/>
                          </a:solidFill>
                          <a:effectLst/>
                          <a:latin typeface="Calibri" panose="020F0502020204030204" pitchFamily="34" charset="0"/>
                        </a:rPr>
                        <a:t> </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dirty="0">
                          <a:solidFill>
                            <a:srgbClr val="000000"/>
                          </a:solidFill>
                          <a:effectLst/>
                          <a:latin typeface="Calibri" panose="020F0502020204030204" pitchFamily="34" charset="0"/>
                        </a:rPr>
                        <a:t>Lennox, Amber Rose Elizabeth</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vMerge="1">
                  <a:txBody>
                    <a:bodyPr/>
                    <a:lstStyle/>
                    <a:p>
                      <a:pPr algn="l" rtl="0" fontAlgn="ctr"/>
                      <a:endParaRPr lang="en-US" sz="1400" b="1" i="0" u="none" strike="noStrike" dirty="0">
                        <a:solidFill>
                          <a:srgbClr val="000000"/>
                        </a:solidFill>
                        <a:effectLst/>
                        <a:latin typeface="Calibri" panose="020F0502020204030204" pitchFamily="34" charset="0"/>
                      </a:endParaRP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2420292963"/>
                  </a:ext>
                </a:extLst>
              </a:tr>
              <a:tr h="264148">
                <a:tc>
                  <a:txBody>
                    <a:bodyPr/>
                    <a:lstStyle/>
                    <a:p>
                      <a:pPr algn="l" rtl="0" fontAlgn="ctr"/>
                      <a:r>
                        <a:rPr lang="en-US" sz="1400" b="1" i="0" u="none" strike="noStrike" dirty="0">
                          <a:solidFill>
                            <a:srgbClr val="000000"/>
                          </a:solidFill>
                          <a:effectLst/>
                          <a:latin typeface="Calibri" panose="020F0502020204030204" pitchFamily="34" charset="0"/>
                        </a:rPr>
                        <a:t> </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dirty="0">
                          <a:solidFill>
                            <a:srgbClr val="000000"/>
                          </a:solidFill>
                          <a:effectLst/>
                          <a:latin typeface="Calibri" panose="020F0502020204030204" pitchFamily="34" charset="0"/>
                        </a:rPr>
                        <a:t>Lin, Haoran</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rowSpan="3">
                  <a:txBody>
                    <a:bodyPr/>
                    <a:lstStyle/>
                    <a:p>
                      <a:pPr algn="ctr" rtl="0" fontAlgn="ctr"/>
                      <a:r>
                        <a:rPr lang="en-US" sz="1800" b="1" i="0" u="none" strike="noStrike" dirty="0">
                          <a:solidFill>
                            <a:srgbClr val="000000"/>
                          </a:solidFill>
                          <a:effectLst/>
                          <a:latin typeface="Calibri" panose="020F0502020204030204" pitchFamily="34" charset="0"/>
                        </a:rPr>
                        <a:t> </a:t>
                      </a:r>
                      <a:r>
                        <a:rPr lang="en-US" sz="1800" b="0" i="0" u="none" strike="noStrike" dirty="0" smtClean="0">
                          <a:solidFill>
                            <a:srgbClr val="000000"/>
                          </a:solidFill>
                          <a:effectLst/>
                          <a:latin typeface="Calibri" panose="020F0502020204030204" pitchFamily="34" charset="0"/>
                        </a:rPr>
                        <a:t>Same format as the first paper   </a:t>
                      </a:r>
                    </a:p>
                    <a:p>
                      <a:pPr algn="ctr" rtl="0" fontAlgn="ctr"/>
                      <a:r>
                        <a:rPr lang="en-US" sz="1800" b="0" i="0" u="none" strike="noStrike" dirty="0" smtClean="0">
                          <a:solidFill>
                            <a:srgbClr val="000000"/>
                          </a:solidFill>
                          <a:effectLst/>
                          <a:latin typeface="Calibri" panose="020F0502020204030204" pitchFamily="34" charset="0"/>
                        </a:rPr>
                        <a:t>~ 10 pages (per person)</a:t>
                      </a:r>
                      <a:endParaRPr lang="en-US" sz="1800" b="0" i="0" u="none" strike="noStrike" dirty="0">
                        <a:solidFill>
                          <a:srgbClr val="000000"/>
                        </a:solidFill>
                        <a:effectLst/>
                        <a:latin typeface="Calibri" panose="020F0502020204030204" pitchFamily="34" charset="0"/>
                      </a:endParaRP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2590312034"/>
                  </a:ext>
                </a:extLst>
              </a:tr>
              <a:tr h="264148">
                <a:tc>
                  <a:txBody>
                    <a:bodyPr/>
                    <a:lstStyle/>
                    <a:p>
                      <a:pPr algn="l" rtl="0" fontAlgn="ctr"/>
                      <a:r>
                        <a:rPr lang="en-US" sz="1400" b="1" i="0" u="none" strike="noStrike" dirty="0">
                          <a:solidFill>
                            <a:srgbClr val="000000"/>
                          </a:solidFill>
                          <a:effectLst/>
                          <a:latin typeface="Calibri" panose="020F0502020204030204" pitchFamily="34" charset="0"/>
                        </a:rPr>
                        <a:t> </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l" rtl="0" fontAlgn="ctr"/>
                      <a:r>
                        <a:rPr lang="en-US" sz="1400" b="1" i="0" u="none" strike="noStrike" dirty="0">
                          <a:solidFill>
                            <a:srgbClr val="000000"/>
                          </a:solidFill>
                          <a:effectLst/>
                          <a:latin typeface="Calibri" panose="020F0502020204030204" pitchFamily="34" charset="0"/>
                        </a:rPr>
                        <a:t>Ma, Max</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vMerge="1">
                  <a:txBody>
                    <a:bodyPr/>
                    <a:lstStyle/>
                    <a:p>
                      <a:pPr algn="l" rtl="0" fontAlgn="ctr"/>
                      <a:endParaRPr lang="en-US" sz="1400" b="1" i="0" u="none" strike="noStrike" dirty="0">
                        <a:solidFill>
                          <a:srgbClr val="000000"/>
                        </a:solidFill>
                        <a:effectLst/>
                        <a:latin typeface="Calibri" panose="020F0502020204030204" pitchFamily="34" charset="0"/>
                      </a:endParaRP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2559985952"/>
                  </a:ext>
                </a:extLst>
              </a:tr>
              <a:tr h="264148">
                <a:tc>
                  <a:txBody>
                    <a:bodyPr/>
                    <a:lstStyle/>
                    <a:p>
                      <a:pPr algn="l" rtl="0" fontAlgn="ctr"/>
                      <a:endParaRPr lang="en-US" sz="1400" b="1" i="0" u="none" strike="noStrike" dirty="0">
                        <a:solidFill>
                          <a:srgbClr val="000000"/>
                        </a:solidFill>
                        <a:effectLst/>
                        <a:latin typeface="Calibri" panose="020F0502020204030204" pitchFamily="34" charset="0"/>
                      </a:endParaRP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1" i="0" u="none" strike="noStrike" dirty="0" smtClean="0">
                          <a:solidFill>
                            <a:srgbClr val="000000"/>
                          </a:solidFill>
                          <a:effectLst/>
                          <a:latin typeface="Calibri" panose="020F0502020204030204" pitchFamily="34" charset="0"/>
                        </a:rPr>
                        <a:t>Tsai, Pei-Wen</a:t>
                      </a: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vMerge="1">
                  <a:txBody>
                    <a:bodyPr/>
                    <a:lstStyle/>
                    <a:p>
                      <a:pPr algn="l" rtl="0" fontAlgn="ctr"/>
                      <a:endParaRPr lang="en-US" sz="1400" b="1" i="0" u="none" strike="noStrike" dirty="0">
                        <a:solidFill>
                          <a:srgbClr val="000000"/>
                        </a:solidFill>
                        <a:effectLst/>
                        <a:latin typeface="Calibri" panose="020F0502020204030204" pitchFamily="34" charset="0"/>
                      </a:endParaRPr>
                    </a:p>
                  </a:txBody>
                  <a:tcPr marL="4134" marR="4134" marT="41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2414643637"/>
                  </a:ext>
                </a:extLst>
              </a:tr>
            </a:tbl>
          </a:graphicData>
        </a:graphic>
      </p:graphicFrame>
      <p:sp>
        <p:nvSpPr>
          <p:cNvPr id="2" name="TextBox 1"/>
          <p:cNvSpPr txBox="1"/>
          <p:nvPr/>
        </p:nvSpPr>
        <p:spPr>
          <a:xfrm>
            <a:off x="838029" y="80866"/>
            <a:ext cx="1713931" cy="369332"/>
          </a:xfrm>
          <a:prstGeom prst="rect">
            <a:avLst/>
          </a:prstGeom>
          <a:noFill/>
        </p:spPr>
        <p:txBody>
          <a:bodyPr wrap="none" rtlCol="0">
            <a:spAutoFit/>
          </a:bodyPr>
          <a:lstStyle/>
          <a:p>
            <a:r>
              <a:rPr lang="en-US" dirty="0" smtClean="0"/>
              <a:t>Physics 498 SQD</a:t>
            </a:r>
            <a:endParaRPr lang="en-US" dirty="0"/>
          </a:p>
        </p:txBody>
      </p:sp>
      <p:sp>
        <p:nvSpPr>
          <p:cNvPr id="5" name="TextBox 4"/>
          <p:cNvSpPr txBox="1"/>
          <p:nvPr/>
        </p:nvSpPr>
        <p:spPr>
          <a:xfrm>
            <a:off x="4693294" y="80866"/>
            <a:ext cx="2339167" cy="369332"/>
          </a:xfrm>
          <a:prstGeom prst="rect">
            <a:avLst/>
          </a:prstGeom>
          <a:noFill/>
        </p:spPr>
        <p:txBody>
          <a:bodyPr wrap="none" rtlCol="0">
            <a:spAutoFit/>
          </a:bodyPr>
          <a:lstStyle/>
          <a:p>
            <a:r>
              <a:rPr lang="en-US" b="1" dirty="0" smtClean="0"/>
              <a:t>FINAL PRESENTATIONS</a:t>
            </a:r>
            <a:endParaRPr lang="en-US" b="1" dirty="0"/>
          </a:p>
        </p:txBody>
      </p:sp>
      <p:sp>
        <p:nvSpPr>
          <p:cNvPr id="6" name="TextBox 5"/>
          <p:cNvSpPr txBox="1"/>
          <p:nvPr/>
        </p:nvSpPr>
        <p:spPr>
          <a:xfrm>
            <a:off x="7483111" y="52093"/>
            <a:ext cx="3668184" cy="369332"/>
          </a:xfrm>
          <a:prstGeom prst="rect">
            <a:avLst/>
          </a:prstGeom>
          <a:noFill/>
        </p:spPr>
        <p:txBody>
          <a:bodyPr wrap="none" rtlCol="0">
            <a:spAutoFit/>
          </a:bodyPr>
          <a:lstStyle/>
          <a:p>
            <a:r>
              <a:rPr lang="en-US" dirty="0" smtClean="0"/>
              <a:t>Tuesday, December 10  1pm-2:20pm</a:t>
            </a:r>
            <a:endParaRPr lang="en-US" dirty="0"/>
          </a:p>
        </p:txBody>
      </p:sp>
    </p:spTree>
    <p:extLst>
      <p:ext uri="{BB962C8B-B14F-4D97-AF65-F5344CB8AC3E}">
        <p14:creationId xmlns:p14="http://schemas.microsoft.com/office/powerpoint/2010/main" val="10505617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43"/>
          <p:cNvSpPr txBox="1">
            <a:spLocks noChangeArrowheads="1"/>
          </p:cNvSpPr>
          <p:nvPr/>
        </p:nvSpPr>
        <p:spPr bwMode="auto">
          <a:xfrm>
            <a:off x="5184775" y="39688"/>
            <a:ext cx="1933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Supercurrents</a:t>
            </a:r>
          </a:p>
        </p:txBody>
      </p:sp>
      <p:grpSp>
        <p:nvGrpSpPr>
          <p:cNvPr id="37891" name="Group 6"/>
          <p:cNvGrpSpPr>
            <a:grpSpLocks/>
          </p:cNvGrpSpPr>
          <p:nvPr/>
        </p:nvGrpSpPr>
        <p:grpSpPr bwMode="auto">
          <a:xfrm>
            <a:off x="6280150" y="620713"/>
            <a:ext cx="2992438" cy="2185987"/>
            <a:chOff x="321880" y="800894"/>
            <a:chExt cx="4116387" cy="4192588"/>
          </a:xfrm>
        </p:grpSpPr>
        <p:pic>
          <p:nvPicPr>
            <p:cNvPr id="37906" name="Picture 2"/>
            <p:cNvPicPr>
              <a:picLocks noChangeAspect="1"/>
            </p:cNvPicPr>
            <p:nvPr/>
          </p:nvPicPr>
          <p:blipFill>
            <a:blip r:embed="rId2" cstate="print">
              <a:extLst>
                <a:ext uri="{28A0092B-C50C-407E-A947-70E740481C1C}">
                  <a14:useLocalDpi xmlns:a14="http://schemas.microsoft.com/office/drawing/2010/main" val="0"/>
                </a:ext>
              </a:extLst>
            </a:blip>
            <a:srcRect l="853" t="2667" r="4378" b="23999"/>
            <a:stretch>
              <a:fillRect/>
            </a:stretch>
          </p:blipFill>
          <p:spPr bwMode="auto">
            <a:xfrm>
              <a:off x="321880" y="800894"/>
              <a:ext cx="4116387"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flipH="1">
              <a:off x="3138930" y="925727"/>
              <a:ext cx="1129004" cy="12696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273999" y="3124020"/>
              <a:ext cx="1139922" cy="12909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785161" y="1696044"/>
              <a:ext cx="0" cy="19212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892" name="Group 16"/>
          <p:cNvGrpSpPr>
            <a:grpSpLocks/>
          </p:cNvGrpSpPr>
          <p:nvPr/>
        </p:nvGrpSpPr>
        <p:grpSpPr bwMode="auto">
          <a:xfrm>
            <a:off x="1069975" y="3273425"/>
            <a:ext cx="5203825" cy="3516313"/>
            <a:chOff x="312776" y="771835"/>
            <a:chExt cx="7804461" cy="5079588"/>
          </a:xfrm>
        </p:grpSpPr>
        <p:grpSp>
          <p:nvGrpSpPr>
            <p:cNvPr id="37897" name="Group 10"/>
            <p:cNvGrpSpPr>
              <a:grpSpLocks/>
            </p:cNvGrpSpPr>
            <p:nvPr/>
          </p:nvGrpSpPr>
          <p:grpSpPr bwMode="auto">
            <a:xfrm>
              <a:off x="312776" y="782254"/>
              <a:ext cx="7804461" cy="5069169"/>
              <a:chOff x="312776" y="782254"/>
              <a:chExt cx="7804461" cy="5069169"/>
            </a:xfrm>
          </p:grpSpPr>
          <p:sp>
            <p:nvSpPr>
              <p:cNvPr id="24" name="Rectangle 23"/>
              <p:cNvSpPr/>
              <p:nvPr/>
            </p:nvSpPr>
            <p:spPr>
              <a:xfrm>
                <a:off x="312776" y="934658"/>
                <a:ext cx="1799931" cy="231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7900" name="Picture 11"/>
              <p:cNvPicPr>
                <a:picLocks noChangeAspect="1" noChangeArrowheads="1"/>
              </p:cNvPicPr>
              <p:nvPr/>
            </p:nvPicPr>
            <p:blipFill>
              <a:blip r:embed="rId3">
                <a:extLst>
                  <a:ext uri="{28A0092B-C50C-407E-A947-70E740481C1C}">
                    <a14:useLocalDpi xmlns:a14="http://schemas.microsoft.com/office/drawing/2010/main" val="0"/>
                  </a:ext>
                </a:extLst>
              </a:blip>
              <a:srcRect l="35234" t="48010" r="19812" b="16595"/>
              <a:stretch>
                <a:fillRect/>
              </a:stretch>
            </p:blipFill>
            <p:spPr bwMode="auto">
              <a:xfrm>
                <a:off x="1226216" y="905632"/>
                <a:ext cx="6748640" cy="4945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p:nvSpPr>
            <p:spPr>
              <a:xfrm>
                <a:off x="2536500" y="783303"/>
                <a:ext cx="2018970" cy="30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p:cNvSpPr/>
              <p:nvPr/>
            </p:nvSpPr>
            <p:spPr>
              <a:xfrm>
                <a:off x="1846050" y="5603750"/>
                <a:ext cx="2504665" cy="236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p:cNvSpPr/>
              <p:nvPr/>
            </p:nvSpPr>
            <p:spPr>
              <a:xfrm>
                <a:off x="2112707" y="5514312"/>
                <a:ext cx="2238009" cy="240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p:cNvSpPr/>
              <p:nvPr/>
            </p:nvSpPr>
            <p:spPr>
              <a:xfrm>
                <a:off x="5876848" y="5562471"/>
                <a:ext cx="2240389" cy="236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p:cNvSpPr/>
              <p:nvPr/>
            </p:nvSpPr>
            <p:spPr>
              <a:xfrm>
                <a:off x="879421" y="858980"/>
                <a:ext cx="1233286" cy="465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3" name="Rectangle 22"/>
            <p:cNvSpPr/>
            <p:nvPr/>
          </p:nvSpPr>
          <p:spPr>
            <a:xfrm>
              <a:off x="2626972" y="771835"/>
              <a:ext cx="2023731" cy="311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7893" name="TextBox 9"/>
          <p:cNvSpPr txBox="1">
            <a:spLocks noChangeArrowheads="1"/>
          </p:cNvSpPr>
          <p:nvPr/>
        </p:nvSpPr>
        <p:spPr bwMode="auto">
          <a:xfrm>
            <a:off x="6657975" y="2987675"/>
            <a:ext cx="334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Temperature dependence</a:t>
            </a:r>
            <a:endParaRPr kumimoji="0" lang="en-US" altLang="en-US" sz="1800" b="0" i="0" u="none" strike="noStrike" kern="1200" cap="none" spc="0" normalizeH="0" baseline="-25000" noProof="0" smtClean="0">
              <a:ln>
                <a:noFill/>
              </a:ln>
              <a:solidFill>
                <a:prstClr val="black"/>
              </a:solidFill>
              <a:effectLst/>
              <a:uLnTx/>
              <a:uFillTx/>
              <a:latin typeface="Comic Sans MS" panose="030F0702030302020204" pitchFamily="66" charset="0"/>
              <a:ea typeface="+mn-ea"/>
              <a:cs typeface="+mn-cs"/>
            </a:endParaRPr>
          </a:p>
        </p:txBody>
      </p:sp>
      <p:sp>
        <p:nvSpPr>
          <p:cNvPr id="37894" name="TextBox 9"/>
          <p:cNvSpPr txBox="1">
            <a:spLocks noChangeArrowheads="1"/>
          </p:cNvSpPr>
          <p:nvPr/>
        </p:nvSpPr>
        <p:spPr bwMode="auto">
          <a:xfrm>
            <a:off x="2554288" y="2952750"/>
            <a:ext cx="3340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Gate voltage dependence</a:t>
            </a:r>
            <a:endParaRPr kumimoji="0" lang="en-US" altLang="en-US" sz="1800" b="0" i="0" u="none" strike="noStrike" kern="1200" cap="none" spc="0" normalizeH="0" baseline="-25000" noProof="0" smtClean="0">
              <a:ln>
                <a:noFill/>
              </a:ln>
              <a:solidFill>
                <a:prstClr val="black"/>
              </a:solidFill>
              <a:effectLst/>
              <a:uLnTx/>
              <a:uFillTx/>
              <a:latin typeface="Comic Sans MS" panose="030F0702030302020204" pitchFamily="66" charset="0"/>
              <a:ea typeface="+mn-ea"/>
              <a:cs typeface="+mn-cs"/>
            </a:endParaRPr>
          </a:p>
        </p:txBody>
      </p:sp>
      <p:pic>
        <p:nvPicPr>
          <p:cNvPr id="3789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273425"/>
            <a:ext cx="4478338"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97225" y="993775"/>
            <a:ext cx="209867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0189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1"/>
          <p:cNvSpPr txBox="1">
            <a:spLocks noChangeArrowheads="1"/>
          </p:cNvSpPr>
          <p:nvPr/>
        </p:nvSpPr>
        <p:spPr bwMode="auto">
          <a:xfrm>
            <a:off x="1438188" y="531813"/>
            <a:ext cx="9658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latin typeface="Comic Sans MS" panose="030F0702030302020204" pitchFamily="66" charset="0"/>
              </a:rPr>
              <a:t>Curr</a:t>
            </a:r>
            <a:r>
              <a:rPr lang="en-US" altLang="en-US" sz="1800" dirty="0" smtClean="0">
                <a:latin typeface="Comic Sans MS" panose="030F0702030302020204" pitchFamily="66" charset="0"/>
              </a:rPr>
              <a:t>ent </a:t>
            </a:r>
            <a:r>
              <a:rPr lang="en-US" altLang="en-US" sz="1800" dirty="0">
                <a:latin typeface="Comic Sans MS" panose="030F0702030302020204" pitchFamily="66" charset="0"/>
              </a:rPr>
              <a:t>focus is on topological systems --- interplay of topology and superconductivity</a:t>
            </a:r>
          </a:p>
        </p:txBody>
      </p:sp>
      <p:sp>
        <p:nvSpPr>
          <p:cNvPr id="92163" name="Text Box 2"/>
          <p:cNvSpPr txBox="1">
            <a:spLocks noChangeArrowheads="1"/>
          </p:cNvSpPr>
          <p:nvPr/>
        </p:nvSpPr>
        <p:spPr bwMode="auto">
          <a:xfrm>
            <a:off x="1081088" y="106363"/>
            <a:ext cx="10650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b="1">
                <a:solidFill>
                  <a:srgbClr val="C00000"/>
                </a:solidFill>
                <a:latin typeface="Comic Sans MS" panose="030F0702030302020204" pitchFamily="66" charset="0"/>
              </a:rPr>
              <a:t>New questions of pairing symmetry --- opportunities for Josephson interferometry</a:t>
            </a:r>
          </a:p>
        </p:txBody>
      </p:sp>
      <p:sp>
        <p:nvSpPr>
          <p:cNvPr id="54278" name="TextBox 6"/>
          <p:cNvSpPr txBox="1">
            <a:spLocks noChangeArrowheads="1"/>
          </p:cNvSpPr>
          <p:nvPr/>
        </p:nvSpPr>
        <p:spPr bwMode="auto">
          <a:xfrm>
            <a:off x="2651125" y="988110"/>
            <a:ext cx="83776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dirty="0">
                <a:solidFill>
                  <a:srgbClr val="000099"/>
                </a:solidFill>
                <a:latin typeface="Comic Sans MS" panose="030F0702030302020204" pitchFamily="66" charset="0"/>
              </a:rPr>
              <a:t>Superconductor/Topological Insulator </a:t>
            </a:r>
            <a:r>
              <a:rPr lang="en-US" altLang="en-US" sz="1800" b="1" dirty="0" smtClean="0">
                <a:solidFill>
                  <a:srgbClr val="000099"/>
                </a:solidFill>
                <a:latin typeface="Comic Sans MS" panose="030F0702030302020204" pitchFamily="66" charset="0"/>
              </a:rPr>
              <a:t>bilayers and arrays</a:t>
            </a:r>
            <a:endParaRPr lang="en-US" altLang="en-US" sz="1800" b="1" dirty="0">
              <a:solidFill>
                <a:srgbClr val="000099"/>
              </a:solidFill>
              <a:latin typeface="Comic Sans MS" panose="030F0702030302020204" pitchFamily="66" charset="0"/>
            </a:endParaRPr>
          </a:p>
        </p:txBody>
      </p:sp>
      <p:grpSp>
        <p:nvGrpSpPr>
          <p:cNvPr id="54281" name="Group 22"/>
          <p:cNvGrpSpPr>
            <a:grpSpLocks/>
          </p:cNvGrpSpPr>
          <p:nvPr/>
        </p:nvGrpSpPr>
        <p:grpSpPr bwMode="auto">
          <a:xfrm>
            <a:off x="690475" y="2152459"/>
            <a:ext cx="5576888" cy="1250950"/>
            <a:chOff x="363745" y="2951921"/>
            <a:chExt cx="5576552" cy="1250605"/>
          </a:xfrm>
        </p:grpSpPr>
        <p:pic>
          <p:nvPicPr>
            <p:cNvPr id="921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082" y="2951921"/>
              <a:ext cx="2970752" cy="1250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79" name="TextBox 19"/>
            <p:cNvSpPr txBox="1">
              <a:spLocks noChangeArrowheads="1"/>
            </p:cNvSpPr>
            <p:nvPr/>
          </p:nvSpPr>
          <p:spPr bwMode="auto">
            <a:xfrm>
              <a:off x="363745" y="3071467"/>
              <a:ext cx="13644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Arial" panose="020B0604020202020204" pitchFamily="34" charset="0"/>
                  <a:cs typeface="Arial" panose="020B0604020202020204" pitchFamily="34" charset="0"/>
                </a:rPr>
                <a:t>S-TI bilayer</a:t>
              </a:r>
            </a:p>
          </p:txBody>
        </p:sp>
        <p:cxnSp>
          <p:nvCxnSpPr>
            <p:cNvPr id="12" name="Straight Arrow Connector 11"/>
            <p:cNvCxnSpPr/>
            <p:nvPr/>
          </p:nvCxnSpPr>
          <p:spPr>
            <a:xfrm flipV="1">
              <a:off x="1757486" y="3266159"/>
              <a:ext cx="91275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379813" y="3588333"/>
              <a:ext cx="1182617" cy="95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182" name="TextBox 24"/>
            <p:cNvSpPr txBox="1">
              <a:spLocks noChangeArrowheads="1"/>
            </p:cNvSpPr>
            <p:nvPr/>
          </p:nvSpPr>
          <p:spPr bwMode="auto">
            <a:xfrm>
              <a:off x="4571861" y="3395179"/>
              <a:ext cx="1351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Arial" panose="020B0604020202020204" pitchFamily="34" charset="0"/>
                  <a:cs typeface="Arial" panose="020B0604020202020204" pitchFamily="34" charset="0"/>
                </a:rPr>
                <a:t>S electrode</a:t>
              </a:r>
            </a:p>
          </p:txBody>
        </p:sp>
        <p:sp>
          <p:nvSpPr>
            <p:cNvPr id="92183" name="Rectangle 15"/>
            <p:cNvSpPr>
              <a:spLocks noChangeArrowheads="1"/>
            </p:cNvSpPr>
            <p:nvPr/>
          </p:nvSpPr>
          <p:spPr bwMode="auto">
            <a:xfrm>
              <a:off x="4793829" y="2995166"/>
              <a:ext cx="11464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Arial" panose="020B0604020202020204" pitchFamily="34" charset="0"/>
                  <a:cs typeface="Arial" panose="020B0604020202020204" pitchFamily="34" charset="0"/>
                </a:rPr>
                <a:t>N barrier </a:t>
              </a:r>
            </a:p>
          </p:txBody>
        </p:sp>
        <p:cxnSp>
          <p:nvCxnSpPr>
            <p:cNvPr id="20" name="Straight Arrow Connector 19"/>
            <p:cNvCxnSpPr>
              <a:stCxn id="92183" idx="1"/>
            </p:cNvCxnSpPr>
            <p:nvPr/>
          </p:nvCxnSpPr>
          <p:spPr>
            <a:xfrm flipH="1">
              <a:off x="3240122" y="3180458"/>
              <a:ext cx="1554069" cy="20949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54282"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425" y="3606800"/>
            <a:ext cx="5603875"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3" name="Rectangle 25"/>
          <p:cNvSpPr>
            <a:spLocks noChangeArrowheads="1"/>
          </p:cNvSpPr>
          <p:nvPr/>
        </p:nvSpPr>
        <p:spPr bwMode="auto">
          <a:xfrm>
            <a:off x="1438188" y="1364089"/>
            <a:ext cx="93852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solidFill>
                  <a:srgbClr val="006600"/>
                </a:solidFill>
                <a:latin typeface="Comic Sans MS" panose="030F0702030302020204" pitchFamily="66" charset="0"/>
              </a:rPr>
              <a:t>Corner Junction experiment to test for proximity-induced p-wave symmetry</a:t>
            </a:r>
          </a:p>
        </p:txBody>
      </p:sp>
      <p:sp>
        <p:nvSpPr>
          <p:cNvPr id="54284" name="TextBox 26"/>
          <p:cNvSpPr txBox="1">
            <a:spLocks noChangeArrowheads="1"/>
          </p:cNvSpPr>
          <p:nvPr/>
        </p:nvSpPr>
        <p:spPr bwMode="auto">
          <a:xfrm>
            <a:off x="4651375" y="3935413"/>
            <a:ext cx="725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a:solidFill>
                  <a:srgbClr val="000099"/>
                </a:solidFill>
                <a:latin typeface="Comic Sans MS" panose="030F0702030302020204" pitchFamily="66" charset="0"/>
              </a:rPr>
              <a:t>s + p</a:t>
            </a:r>
          </a:p>
        </p:txBody>
      </p:sp>
      <p:cxnSp>
        <p:nvCxnSpPr>
          <p:cNvPr id="29" name="Straight Arrow Connector 28"/>
          <p:cNvCxnSpPr/>
          <p:nvPr/>
        </p:nvCxnSpPr>
        <p:spPr>
          <a:xfrm flipH="1">
            <a:off x="4283075" y="4392613"/>
            <a:ext cx="696913" cy="974725"/>
          </a:xfrm>
          <a:prstGeom prst="straightConnector1">
            <a:avLst/>
          </a:prstGeom>
          <a:ln w="254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54286" name="TextBox 32"/>
          <p:cNvSpPr txBox="1">
            <a:spLocks noChangeArrowheads="1"/>
          </p:cNvSpPr>
          <p:nvPr/>
        </p:nvSpPr>
        <p:spPr bwMode="auto">
          <a:xfrm>
            <a:off x="1603375" y="3959225"/>
            <a:ext cx="1438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a:solidFill>
                  <a:srgbClr val="006600"/>
                </a:solidFill>
                <a:latin typeface="Comic Sans MS" panose="030F0702030302020204" pitchFamily="66" charset="0"/>
              </a:rPr>
              <a:t>s + (p</a:t>
            </a:r>
            <a:r>
              <a:rPr lang="en-US" altLang="en-US" sz="2000" baseline="-25000">
                <a:solidFill>
                  <a:srgbClr val="006600"/>
                </a:solidFill>
                <a:latin typeface="Comic Sans MS" panose="030F0702030302020204" pitchFamily="66" charset="0"/>
              </a:rPr>
              <a:t>x</a:t>
            </a:r>
            <a:r>
              <a:rPr lang="en-US" altLang="en-US" sz="2000">
                <a:solidFill>
                  <a:srgbClr val="006600"/>
                </a:solidFill>
                <a:latin typeface="Comic Sans MS" panose="030F0702030302020204" pitchFamily="66" charset="0"/>
              </a:rPr>
              <a:t>+ip</a:t>
            </a:r>
            <a:r>
              <a:rPr lang="en-US" altLang="en-US" sz="2000" baseline="-25000">
                <a:solidFill>
                  <a:srgbClr val="006600"/>
                </a:solidFill>
                <a:latin typeface="Comic Sans MS" panose="030F0702030302020204" pitchFamily="66" charset="0"/>
              </a:rPr>
              <a:t>y</a:t>
            </a:r>
            <a:r>
              <a:rPr lang="en-US" altLang="en-US" sz="2000">
                <a:solidFill>
                  <a:srgbClr val="006600"/>
                </a:solidFill>
                <a:latin typeface="Comic Sans MS" panose="030F0702030302020204" pitchFamily="66" charset="0"/>
              </a:rPr>
              <a:t>)</a:t>
            </a:r>
          </a:p>
        </p:txBody>
      </p:sp>
      <p:cxnSp>
        <p:nvCxnSpPr>
          <p:cNvPr id="34" name="Straight Arrow Connector 33"/>
          <p:cNvCxnSpPr/>
          <p:nvPr/>
        </p:nvCxnSpPr>
        <p:spPr>
          <a:xfrm>
            <a:off x="2346325" y="4462463"/>
            <a:ext cx="609600" cy="688975"/>
          </a:xfrm>
          <a:prstGeom prst="straightConnector1">
            <a:avLst/>
          </a:prstGeom>
          <a:ln w="25400">
            <a:solidFill>
              <a:srgbClr val="0066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stretch>
            <a:fillRect/>
          </a:stretch>
        </p:blipFill>
        <p:spPr>
          <a:xfrm>
            <a:off x="6589713" y="3822446"/>
            <a:ext cx="2798082" cy="2325859"/>
          </a:xfrm>
          <a:prstGeom prst="rect">
            <a:avLst/>
          </a:prstGeom>
        </p:spPr>
      </p:pic>
      <p:pic>
        <p:nvPicPr>
          <p:cNvPr id="5" name="Picture 4"/>
          <p:cNvPicPr>
            <a:picLocks noChangeAspect="1"/>
          </p:cNvPicPr>
          <p:nvPr/>
        </p:nvPicPr>
        <p:blipFill rotWithShape="1">
          <a:blip r:embed="rId5"/>
          <a:srcRect t="16948" b="4588"/>
          <a:stretch/>
        </p:blipFill>
        <p:spPr>
          <a:xfrm>
            <a:off x="6526617" y="2065682"/>
            <a:ext cx="5477056" cy="1424503"/>
          </a:xfrm>
          <a:prstGeom prst="rect">
            <a:avLst/>
          </a:prstGeom>
        </p:spPr>
      </p:pic>
      <p:sp>
        <p:nvSpPr>
          <p:cNvPr id="6" name="Rectangle 5"/>
          <p:cNvSpPr/>
          <p:nvPr/>
        </p:nvSpPr>
        <p:spPr>
          <a:xfrm>
            <a:off x="7032179" y="6134765"/>
            <a:ext cx="1725152" cy="369332"/>
          </a:xfrm>
          <a:prstGeom prst="rect">
            <a:avLst/>
          </a:prstGeom>
        </p:spPr>
        <p:txBody>
          <a:bodyPr wrap="none">
            <a:spAutoFit/>
          </a:bodyPr>
          <a:lstStyle/>
          <a:p>
            <a:r>
              <a:rPr lang="en-US" altLang="en-US" dirty="0" smtClean="0">
                <a:latin typeface="Comic Sans MS" panose="030F0702030302020204" pitchFamily="66" charset="0"/>
              </a:rPr>
              <a:t>Bilayer sample</a:t>
            </a:r>
            <a:endParaRPr lang="en-US" dirty="0"/>
          </a:p>
        </p:txBody>
      </p:sp>
      <p:sp>
        <p:nvSpPr>
          <p:cNvPr id="28" name="Rectangle 27"/>
          <p:cNvSpPr/>
          <p:nvPr/>
        </p:nvSpPr>
        <p:spPr>
          <a:xfrm>
            <a:off x="9474098" y="6134765"/>
            <a:ext cx="1717137" cy="369332"/>
          </a:xfrm>
          <a:prstGeom prst="rect">
            <a:avLst/>
          </a:prstGeom>
        </p:spPr>
        <p:txBody>
          <a:bodyPr wrap="none">
            <a:spAutoFit/>
          </a:bodyPr>
          <a:lstStyle/>
          <a:p>
            <a:r>
              <a:rPr lang="en-US" altLang="en-US" dirty="0" smtClean="0">
                <a:latin typeface="Comic Sans MS" panose="030F0702030302020204" pitchFamily="66" charset="0"/>
              </a:rPr>
              <a:t>Array samples</a:t>
            </a:r>
            <a:endParaRPr lang="en-US" dirty="0"/>
          </a:p>
        </p:txBody>
      </p:sp>
      <p:pic>
        <p:nvPicPr>
          <p:cNvPr id="7" name="Picture 6"/>
          <p:cNvPicPr>
            <a:picLocks noChangeAspect="1"/>
          </p:cNvPicPr>
          <p:nvPr/>
        </p:nvPicPr>
        <p:blipFill rotWithShape="1">
          <a:blip r:embed="rId6"/>
          <a:srcRect l="6707" t="1180" r="9991" b="13453"/>
          <a:stretch/>
        </p:blipFill>
        <p:spPr>
          <a:xfrm>
            <a:off x="9217762" y="3900352"/>
            <a:ext cx="2178025" cy="2100895"/>
          </a:xfrm>
          <a:prstGeom prst="rect">
            <a:avLst/>
          </a:prstGeom>
        </p:spPr>
      </p:pic>
    </p:spTree>
    <p:extLst>
      <p:ext uri="{BB962C8B-B14F-4D97-AF65-F5344CB8AC3E}">
        <p14:creationId xmlns:p14="http://schemas.microsoft.com/office/powerpoint/2010/main" val="3375389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2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28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2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2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28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P spid="54278" grpId="0"/>
      <p:bldP spid="54283" grpId="0"/>
      <p:bldP spid="54284" grpId="0"/>
      <p:bldP spid="5428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10"/>
          <p:cNvSpPr txBox="1">
            <a:spLocks noChangeArrowheads="1"/>
          </p:cNvSpPr>
          <p:nvPr/>
        </p:nvSpPr>
        <p:spPr bwMode="auto">
          <a:xfrm>
            <a:off x="4127500" y="163513"/>
            <a:ext cx="4418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Supercurrent diffraction patterns</a:t>
            </a:r>
          </a:p>
        </p:txBody>
      </p:sp>
      <p:sp>
        <p:nvSpPr>
          <p:cNvPr id="44035" name="TextBox 3"/>
          <p:cNvSpPr txBox="1">
            <a:spLocks noChangeArrowheads="1"/>
          </p:cNvSpPr>
          <p:nvPr/>
        </p:nvSpPr>
        <p:spPr bwMode="auto">
          <a:xfrm>
            <a:off x="2549525" y="5295900"/>
            <a:ext cx="77533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2317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marR="0" lvl="0" indent="-231775" algn="l" defTabSz="914400" rtl="0" eaLnBrk="1" fontAlgn="base" latinLnBrk="0" hangingPunct="1">
              <a:lnSpc>
                <a:spcPct val="100000"/>
              </a:lnSpc>
              <a:spcBef>
                <a:spcPct val="0"/>
              </a:spcBef>
              <a:spcAft>
                <a:spcPts val="600"/>
              </a:spcAft>
              <a:buClrTx/>
              <a:buSzTx/>
              <a:buFont typeface="Wingdings" panose="05000000000000000000" pitchFamily="2" charset="2"/>
              <a:buChar char="§"/>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1st minimum does not go to zero</a:t>
            </a:r>
          </a:p>
          <a:p>
            <a:pPr marL="457200" marR="0" lvl="0" indent="-231775"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2nd minimum does go to zero</a:t>
            </a:r>
          </a:p>
        </p:txBody>
      </p:sp>
      <p:pic>
        <p:nvPicPr>
          <p:cNvPr id="44036" name="Picture 24"/>
          <p:cNvPicPr>
            <a:picLocks noChangeAspect="1"/>
          </p:cNvPicPr>
          <p:nvPr/>
        </p:nvPicPr>
        <p:blipFill>
          <a:blip r:embed="rId2" cstate="print">
            <a:extLst>
              <a:ext uri="{28A0092B-C50C-407E-A947-70E740481C1C}">
                <a14:useLocalDpi xmlns:a14="http://schemas.microsoft.com/office/drawing/2010/main" val="0"/>
              </a:ext>
            </a:extLst>
          </a:blip>
          <a:srcRect l="862" t="3999" r="4370" b="23997"/>
          <a:stretch>
            <a:fillRect/>
          </a:stretch>
        </p:blipFill>
        <p:spPr bwMode="auto">
          <a:xfrm>
            <a:off x="2062163" y="1093788"/>
            <a:ext cx="4132262"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3"/>
          <p:cNvPicPr>
            <a:picLocks noChangeAspect="1"/>
          </p:cNvPicPr>
          <p:nvPr/>
        </p:nvPicPr>
        <p:blipFill>
          <a:blip r:embed="rId3" cstate="print">
            <a:extLst>
              <a:ext uri="{28A0092B-C50C-407E-A947-70E740481C1C}">
                <a14:useLocalDpi xmlns:a14="http://schemas.microsoft.com/office/drawing/2010/main" val="0"/>
              </a:ext>
            </a:extLst>
          </a:blip>
          <a:srcRect l="4851" t="5333" r="12115" b="4002"/>
          <a:stretch>
            <a:fillRect/>
          </a:stretch>
        </p:blipFill>
        <p:spPr bwMode="auto">
          <a:xfrm>
            <a:off x="6337300" y="904875"/>
            <a:ext cx="4092575"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35871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reeform 1"/>
          <p:cNvSpPr>
            <a:spLocks/>
          </p:cNvSpPr>
          <p:nvPr/>
        </p:nvSpPr>
        <p:spPr bwMode="auto">
          <a:xfrm>
            <a:off x="2252663" y="176213"/>
            <a:ext cx="7629525" cy="403225"/>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1438"/>
              </a:spcBef>
              <a:spcAft>
                <a:spcPct val="0"/>
              </a:spcAft>
              <a:buClrTx/>
              <a:buSzTx/>
              <a:buFontTx/>
              <a:buNone/>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pPr>
            <a:r>
              <a:rPr kumimoji="0" lang="en-US" altLang="en-US" sz="2000" b="1" i="0" u="none" strike="noStrike" kern="1200" cap="none" spc="0" normalizeH="0" baseline="0" noProof="0" smtClean="0">
                <a:ln>
                  <a:noFill/>
                </a:ln>
                <a:solidFill>
                  <a:srgbClr val="C0504D"/>
                </a:solidFill>
                <a:effectLst/>
                <a:uLnTx/>
                <a:uFillTx/>
                <a:latin typeface="Comic Sans MS" panose="030F0702030302020204" pitchFamily="66" charset="0"/>
                <a:ea typeface="+mn-ea"/>
                <a:cs typeface="Times New Roman" panose="02020603050405020304" pitchFamily="18" charset="0"/>
              </a:rPr>
              <a:t>Diffraction pattern vs. gating</a:t>
            </a:r>
            <a:endParaRPr kumimoji="0" lang="en-US" altLang="en-US" sz="2000" b="1" i="0" u="none" strike="noStrike" kern="1200" cap="none" spc="0" normalizeH="0" baseline="-25000" noProof="0" smtClean="0">
              <a:ln>
                <a:noFill/>
              </a:ln>
              <a:solidFill>
                <a:srgbClr val="0000FF"/>
              </a:solidFill>
              <a:effectLst/>
              <a:uLnTx/>
              <a:uFillTx/>
              <a:latin typeface="Comic Sans MS" panose="030F0702030302020204" pitchFamily="66" charset="0"/>
              <a:ea typeface="+mn-ea"/>
              <a:cs typeface="Times New Roman" panose="02020603050405020304" pitchFamily="18" charset="0"/>
            </a:endParaRPr>
          </a:p>
        </p:txBody>
      </p:sp>
      <p:sp>
        <p:nvSpPr>
          <p:cNvPr id="45059" name="TextBox 14"/>
          <p:cNvSpPr txBox="1">
            <a:spLocks noChangeArrowheads="1"/>
          </p:cNvSpPr>
          <p:nvPr/>
        </p:nvSpPr>
        <p:spPr bwMode="auto">
          <a:xfrm>
            <a:off x="4113213" y="5510213"/>
            <a:ext cx="46450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2317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marR="0" lvl="0" indent="-231775" algn="l" defTabSz="914400" rtl="0" eaLnBrk="1" fontAlgn="base" latinLnBrk="0" hangingPunct="1">
              <a:lnSpc>
                <a:spcPct val="100000"/>
              </a:lnSpc>
              <a:spcBef>
                <a:spcPct val="0"/>
              </a:spcBef>
              <a:spcAft>
                <a:spcPts val="600"/>
              </a:spcAft>
              <a:buClrTx/>
              <a:buSzTx/>
              <a:buFont typeface="Wingdings" panose="05000000000000000000" pitchFamily="2" charset="2"/>
              <a:buChar char="§"/>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Central peak drops at Dirac point </a:t>
            </a:r>
          </a:p>
          <a:p>
            <a:pPr marL="457200" marR="0" lvl="0" indent="-231775" algn="l" defTabSz="914400" rtl="0" eaLnBrk="1" fontAlgn="base" latinLnBrk="0" hangingPunct="1">
              <a:lnSpc>
                <a:spcPct val="100000"/>
              </a:lnSpc>
              <a:spcBef>
                <a:spcPct val="0"/>
              </a:spcBef>
              <a:spcAft>
                <a:spcPts val="600"/>
              </a:spcAft>
              <a:buClrTx/>
              <a:buSzTx/>
              <a:buFont typeface="Wingdings" panose="05000000000000000000" pitchFamily="2" charset="2"/>
              <a:buChar char="§"/>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Side lobe is nearly unchanged</a:t>
            </a:r>
          </a:p>
          <a:p>
            <a:pPr marL="457200" marR="0" lvl="0" indent="-231775" algn="l" defTabSz="914400" rtl="0" eaLnBrk="1" fontAlgn="base" latinLnBrk="0" hangingPunct="1">
              <a:lnSpc>
                <a:spcPct val="100000"/>
              </a:lnSpc>
              <a:spcBef>
                <a:spcPct val="0"/>
              </a:spcBef>
              <a:spcAft>
                <a:spcPts val="600"/>
              </a:spcAft>
              <a:buClrTx/>
              <a:buSzTx/>
              <a:buFont typeface="Wingdings" panose="05000000000000000000" pitchFamily="2" charset="2"/>
              <a:buChar char="§"/>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Lifting of first node persists</a:t>
            </a:r>
          </a:p>
        </p:txBody>
      </p:sp>
      <p:pic>
        <p:nvPicPr>
          <p:cNvPr id="45060" name="Picture 8"/>
          <p:cNvPicPr>
            <a:picLocks noChangeAspect="1"/>
          </p:cNvPicPr>
          <p:nvPr/>
        </p:nvPicPr>
        <p:blipFill>
          <a:blip r:embed="rId3" cstate="print">
            <a:extLst>
              <a:ext uri="{28A0092B-C50C-407E-A947-70E740481C1C}">
                <a14:useLocalDpi xmlns:a14="http://schemas.microsoft.com/office/drawing/2010/main" val="0"/>
              </a:ext>
            </a:extLst>
          </a:blip>
          <a:srcRect l="4332" t="6664" r="11597" b="5334"/>
          <a:stretch>
            <a:fillRect/>
          </a:stretch>
        </p:blipFill>
        <p:spPr bwMode="auto">
          <a:xfrm>
            <a:off x="1766888" y="1290638"/>
            <a:ext cx="4300537" cy="368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59378" t="15027" r="9810"/>
          <a:stretch>
            <a:fillRect/>
          </a:stretch>
        </p:blipFill>
        <p:spPr bwMode="auto">
          <a:xfrm>
            <a:off x="6148388" y="1150938"/>
            <a:ext cx="4662487"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Box 6"/>
          <p:cNvSpPr txBox="1">
            <a:spLocks noChangeArrowheads="1"/>
          </p:cNvSpPr>
          <p:nvPr/>
        </p:nvSpPr>
        <p:spPr bwMode="auto">
          <a:xfrm>
            <a:off x="3124200" y="957263"/>
            <a:ext cx="2312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MBE-grown barrier</a:t>
            </a:r>
          </a:p>
        </p:txBody>
      </p:sp>
      <p:sp>
        <p:nvSpPr>
          <p:cNvPr id="45063" name="TextBox 7"/>
          <p:cNvSpPr txBox="1">
            <a:spLocks noChangeArrowheads="1"/>
          </p:cNvSpPr>
          <p:nvPr/>
        </p:nvSpPr>
        <p:spPr bwMode="auto">
          <a:xfrm>
            <a:off x="7569200" y="933450"/>
            <a:ext cx="2312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exfoliated barrier</a:t>
            </a:r>
          </a:p>
        </p:txBody>
      </p:sp>
      <p:sp>
        <p:nvSpPr>
          <p:cNvPr id="2" name="Rectangle 1"/>
          <p:cNvSpPr/>
          <p:nvPr/>
        </p:nvSpPr>
        <p:spPr>
          <a:xfrm>
            <a:off x="3514725" y="1290638"/>
            <a:ext cx="1117600" cy="141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49855118"/>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reeform 1"/>
          <p:cNvSpPr>
            <a:spLocks/>
          </p:cNvSpPr>
          <p:nvPr/>
        </p:nvSpPr>
        <p:spPr bwMode="auto">
          <a:xfrm>
            <a:off x="2136775" y="95250"/>
            <a:ext cx="7629525" cy="403225"/>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1438"/>
              </a:spcBef>
              <a:spcAft>
                <a:spcPct val="0"/>
              </a:spcAft>
              <a:buClrTx/>
              <a:buSzTx/>
              <a:buFontTx/>
              <a:buNone/>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pPr>
            <a:r>
              <a:rPr kumimoji="0" lang="en-US" altLang="en-US" sz="2000" b="1" i="0" u="none" strike="noStrike" kern="1200" cap="none" spc="0" normalizeH="0" baseline="0" noProof="0" smtClean="0">
                <a:ln>
                  <a:noFill/>
                </a:ln>
                <a:solidFill>
                  <a:srgbClr val="C0504D"/>
                </a:solidFill>
                <a:effectLst/>
                <a:uLnTx/>
                <a:uFillTx/>
                <a:latin typeface="Comic Sans MS" panose="030F0702030302020204" pitchFamily="66" charset="0"/>
                <a:ea typeface="+mn-ea"/>
                <a:cs typeface="Times New Roman" panose="02020603050405020304" pitchFamily="18" charset="0"/>
              </a:rPr>
              <a:t>Diffraction pattern --- higher level nodes</a:t>
            </a:r>
            <a:endParaRPr kumimoji="0" lang="en-US" altLang="en-US" sz="2000" b="1" i="0" u="none" strike="noStrike" kern="1200" cap="none" spc="0" normalizeH="0" baseline="-25000" noProof="0" smtClean="0">
              <a:ln>
                <a:noFill/>
              </a:ln>
              <a:solidFill>
                <a:srgbClr val="0000FF"/>
              </a:solidFill>
              <a:effectLst/>
              <a:uLnTx/>
              <a:uFillTx/>
              <a:latin typeface="Comic Sans MS" panose="030F0702030302020204" pitchFamily="66" charset="0"/>
              <a:ea typeface="+mn-ea"/>
              <a:cs typeface="Times New Roman" panose="02020603050405020304" pitchFamily="18" charset="0"/>
            </a:endParaRPr>
          </a:p>
        </p:txBody>
      </p:sp>
      <p:pic>
        <p:nvPicPr>
          <p:cNvPr id="47107" name="Picture 4"/>
          <p:cNvPicPr>
            <a:picLocks noChangeAspect="1" noChangeArrowheads="1"/>
          </p:cNvPicPr>
          <p:nvPr/>
        </p:nvPicPr>
        <p:blipFill>
          <a:blip r:embed="rId2">
            <a:extLst>
              <a:ext uri="{28A0092B-C50C-407E-A947-70E740481C1C}">
                <a14:useLocalDpi xmlns:a14="http://schemas.microsoft.com/office/drawing/2010/main" val="0"/>
              </a:ext>
            </a:extLst>
          </a:blip>
          <a:srcRect t="20583" r="25722" b="26491"/>
          <a:stretch>
            <a:fillRect/>
          </a:stretch>
        </p:blipFill>
        <p:spPr bwMode="auto">
          <a:xfrm>
            <a:off x="1238250" y="1930400"/>
            <a:ext cx="4956175"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4"/>
          <p:cNvPicPr>
            <a:picLocks noChangeAspect="1" noChangeArrowheads="1"/>
          </p:cNvPicPr>
          <p:nvPr/>
        </p:nvPicPr>
        <p:blipFill>
          <a:blip r:embed="rId2">
            <a:extLst>
              <a:ext uri="{28A0092B-C50C-407E-A947-70E740481C1C}">
                <a14:useLocalDpi xmlns:a14="http://schemas.microsoft.com/office/drawing/2010/main" val="0"/>
              </a:ext>
            </a:extLst>
          </a:blip>
          <a:srcRect l="13625" t="82333" r="22675" b="977"/>
          <a:stretch>
            <a:fillRect/>
          </a:stretch>
        </p:blipFill>
        <p:spPr bwMode="auto">
          <a:xfrm>
            <a:off x="2139950" y="4595813"/>
            <a:ext cx="4249738" cy="84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9" name="TextBox 27"/>
          <p:cNvSpPr txBox="1">
            <a:spLocks noChangeArrowheads="1"/>
          </p:cNvSpPr>
          <p:nvPr/>
        </p:nvSpPr>
        <p:spPr bwMode="auto">
          <a:xfrm>
            <a:off x="2500313" y="695325"/>
            <a:ext cx="7389812"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Question always arises whether higher-order nodes are lifted --- difficult to test because the critical currents are very small  </a:t>
            </a:r>
          </a:p>
        </p:txBody>
      </p:sp>
      <p:sp>
        <p:nvSpPr>
          <p:cNvPr id="47110" name="TextBox 29"/>
          <p:cNvSpPr txBox="1">
            <a:spLocks noChangeArrowheads="1"/>
          </p:cNvSpPr>
          <p:nvPr/>
        </p:nvSpPr>
        <p:spPr bwMode="auto">
          <a:xfrm>
            <a:off x="2201863" y="5722938"/>
            <a:ext cx="80724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In this junction, 1</a:t>
            </a:r>
            <a:r>
              <a:rPr kumimoji="0" lang="en-US" altLang="en-US" sz="1800" b="0" i="0" u="none" strike="noStrike" kern="1200" cap="none" spc="0" normalizeH="0" baseline="30000" noProof="0" smtClean="0">
                <a:ln>
                  <a:noFill/>
                </a:ln>
                <a:solidFill>
                  <a:srgbClr val="000000"/>
                </a:solidFill>
                <a:effectLst/>
                <a:uLnTx/>
                <a:uFillTx/>
                <a:latin typeface="Comic Sans MS" panose="030F0702030302020204" pitchFamily="66" charset="0"/>
                <a:ea typeface="+mn-ea"/>
                <a:cs typeface="+mn-cs"/>
              </a:rPr>
              <a:t>st</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 and 3</a:t>
            </a:r>
            <a:r>
              <a:rPr kumimoji="0" lang="en-US" altLang="en-US" sz="1800" b="0" i="0" u="none" strike="noStrike" kern="1200" cap="none" spc="0" normalizeH="0" baseline="30000" noProof="0" smtClean="0">
                <a:ln>
                  <a:noFill/>
                </a:ln>
                <a:solidFill>
                  <a:srgbClr val="000000"/>
                </a:solidFill>
                <a:effectLst/>
                <a:uLnTx/>
                <a:uFillTx/>
                <a:latin typeface="Comic Sans MS" panose="030F0702030302020204" pitchFamily="66" charset="0"/>
                <a:ea typeface="+mn-ea"/>
                <a:cs typeface="+mn-cs"/>
              </a:rPr>
              <a:t>rd</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 nodes are lifted, 2</a:t>
            </a:r>
            <a:r>
              <a:rPr kumimoji="0" lang="en-US" altLang="en-US" sz="1800" b="0" i="0" u="none" strike="noStrike" kern="1200" cap="none" spc="0" normalizeH="0" baseline="30000" noProof="0" smtClean="0">
                <a:ln>
                  <a:noFill/>
                </a:ln>
                <a:solidFill>
                  <a:srgbClr val="000000"/>
                </a:solidFill>
                <a:effectLst/>
                <a:uLnTx/>
                <a:uFillTx/>
                <a:latin typeface="Comic Sans MS" panose="030F0702030302020204" pitchFamily="66" charset="0"/>
                <a:ea typeface="+mn-ea"/>
                <a:cs typeface="+mn-cs"/>
              </a:rPr>
              <a:t>nd</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 and 4</a:t>
            </a:r>
            <a:r>
              <a:rPr kumimoji="0" lang="en-US" altLang="en-US" sz="1800" b="0" i="0" u="none" strike="noStrike" kern="1200" cap="none" spc="0" normalizeH="0" baseline="30000" noProof="0" smtClean="0">
                <a:ln>
                  <a:noFill/>
                </a:ln>
                <a:solidFill>
                  <a:srgbClr val="000000"/>
                </a:solidFill>
                <a:effectLst/>
                <a:uLnTx/>
                <a:uFillTx/>
                <a:latin typeface="Comic Sans MS" panose="030F0702030302020204" pitchFamily="66" charset="0"/>
                <a:ea typeface="+mn-ea"/>
                <a:cs typeface="+mn-cs"/>
              </a:rPr>
              <a:t>th</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 nodes are hard ….</a:t>
            </a: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but extra bump at higher fields indictiong some junction inhomogeneity</a:t>
            </a:r>
          </a:p>
        </p:txBody>
      </p:sp>
      <p:grpSp>
        <p:nvGrpSpPr>
          <p:cNvPr id="47111" name="Group 31"/>
          <p:cNvGrpSpPr>
            <a:grpSpLocks/>
          </p:cNvGrpSpPr>
          <p:nvPr/>
        </p:nvGrpSpPr>
        <p:grpSpPr bwMode="auto">
          <a:xfrm>
            <a:off x="5868988" y="1816100"/>
            <a:ext cx="5167312" cy="3756025"/>
            <a:chOff x="4344315" y="1815669"/>
            <a:chExt cx="5167293" cy="3757107"/>
          </a:xfrm>
        </p:grpSpPr>
        <p:pic>
          <p:nvPicPr>
            <p:cNvPr id="47112" name="Picture 3"/>
            <p:cNvPicPr>
              <a:picLocks noChangeAspect="1" noChangeArrowheads="1"/>
            </p:cNvPicPr>
            <p:nvPr/>
          </p:nvPicPr>
          <p:blipFill>
            <a:blip r:embed="rId3">
              <a:extLst>
                <a:ext uri="{28A0092B-C50C-407E-A947-70E740481C1C}">
                  <a14:useLocalDpi xmlns:a14="http://schemas.microsoft.com/office/drawing/2010/main" val="0"/>
                </a:ext>
              </a:extLst>
            </a:blip>
            <a:srcRect t="9140"/>
            <a:stretch>
              <a:fillRect/>
            </a:stretch>
          </p:blipFill>
          <p:spPr bwMode="auto">
            <a:xfrm>
              <a:off x="4344315" y="1986995"/>
              <a:ext cx="5167293" cy="3585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7759014" y="1930002"/>
              <a:ext cx="1384295" cy="2842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32"/>
            <p:cNvSpPr/>
            <p:nvPr/>
          </p:nvSpPr>
          <p:spPr>
            <a:xfrm>
              <a:off x="7911414" y="2138025"/>
              <a:ext cx="804860" cy="228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33"/>
            <p:cNvSpPr/>
            <p:nvPr/>
          </p:nvSpPr>
          <p:spPr>
            <a:xfrm>
              <a:off x="5179337" y="1815669"/>
              <a:ext cx="804859" cy="228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17439273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7963" y="1336675"/>
            <a:ext cx="5578475"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1" name="TextBox 1"/>
          <p:cNvSpPr txBox="1">
            <a:spLocks noChangeArrowheads="1"/>
          </p:cNvSpPr>
          <p:nvPr/>
        </p:nvSpPr>
        <p:spPr bwMode="auto">
          <a:xfrm>
            <a:off x="3028950" y="185738"/>
            <a:ext cx="6038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Simulations --- Hybrid Current Phase Relation</a:t>
            </a:r>
          </a:p>
        </p:txBody>
      </p:sp>
      <p:sp>
        <p:nvSpPr>
          <p:cNvPr id="48132" name="TextBox 5"/>
          <p:cNvSpPr txBox="1">
            <a:spLocks noChangeArrowheads="1"/>
          </p:cNvSpPr>
          <p:nvPr/>
        </p:nvSpPr>
        <p:spPr bwMode="auto">
          <a:xfrm>
            <a:off x="2900363" y="817563"/>
            <a:ext cx="6834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CPR:  I(</a:t>
            </a:r>
            <a:r>
              <a:rPr kumimoji="0" lang="en-US" altLang="en-US" sz="20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,V</a:t>
            </a:r>
            <a:r>
              <a:rPr kumimoji="0" lang="en-US" altLang="en-US" sz="2000" b="1"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g</a:t>
            </a:r>
            <a:r>
              <a:rPr kumimoji="0" lang="en-US" altLang="en-US" sz="20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a:t>
            </a:r>
            <a:r>
              <a:rPr kumimoji="0" lang="en-US" altLang="en-US" sz="2000" b="1"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 </a:t>
            </a:r>
            <a:r>
              <a:rPr kumimoji="0" lang="en-US" altLang="en-US" sz="20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 Ic</a:t>
            </a:r>
            <a:r>
              <a:rPr kumimoji="0" lang="en-US" altLang="en-US" sz="2000" b="1"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rPr>
              <a:t>1</a:t>
            </a:r>
            <a:r>
              <a:rPr kumimoji="0" lang="en-US" altLang="en-US" sz="20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 sin(</a:t>
            </a:r>
            <a:r>
              <a:rPr kumimoji="0" lang="en-US" altLang="en-US" sz="20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 + </a:t>
            </a:r>
            <a:r>
              <a:rPr kumimoji="0" lang="en-US" altLang="en-US" sz="20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Ic</a:t>
            </a:r>
            <a:r>
              <a:rPr kumimoji="0" lang="en-US" altLang="en-US" sz="2000" b="1"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rPr>
              <a:t>2</a:t>
            </a:r>
            <a:r>
              <a:rPr kumimoji="0" lang="en-US" altLang="en-US" sz="20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(V</a:t>
            </a:r>
            <a:r>
              <a:rPr kumimoji="0" lang="en-US" altLang="en-US" sz="2000" b="1"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rPr>
              <a:t>g</a:t>
            </a:r>
            <a:r>
              <a:rPr kumimoji="0" lang="en-US" altLang="en-US" sz="20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 sin(</a:t>
            </a:r>
            <a:r>
              <a:rPr kumimoji="0" lang="en-US" altLang="en-US" sz="20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/2)</a:t>
            </a:r>
            <a:endParaRPr kumimoji="0" lang="en-US" altLang="en-US" sz="2000" b="1"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endParaRPr>
          </a:p>
        </p:txBody>
      </p:sp>
      <p:sp>
        <p:nvSpPr>
          <p:cNvPr id="48133" name="TextBox 2"/>
          <p:cNvSpPr txBox="1">
            <a:spLocks noChangeArrowheads="1"/>
          </p:cNvSpPr>
          <p:nvPr/>
        </p:nvSpPr>
        <p:spPr bwMode="auto">
          <a:xfrm>
            <a:off x="8326438" y="2787650"/>
            <a:ext cx="23415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1</a:t>
            </a:r>
            <a:r>
              <a:rPr kumimoji="0" lang="en-US" altLang="en-US" sz="1800" b="0" i="0" u="none" strike="noStrike" kern="1200" cap="none" spc="0" normalizeH="0" baseline="30000" noProof="0" smtClean="0">
                <a:ln>
                  <a:noFill/>
                </a:ln>
                <a:solidFill>
                  <a:srgbClr val="000000"/>
                </a:solidFill>
                <a:effectLst/>
                <a:uLnTx/>
                <a:uFillTx/>
                <a:latin typeface="Arial" panose="020B0604020202020204" pitchFamily="34" charset="0"/>
                <a:ea typeface="+mn-ea"/>
                <a:cs typeface="Arial" panose="020B0604020202020204" pitchFamily="34" charset="0"/>
              </a:rPr>
              <a:t>st</a:t>
            </a: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minimum lifted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altLang="en-US" sz="1800" b="0" i="0" u="none" strike="noStrike" kern="1200" cap="none" spc="0" normalizeH="0" baseline="30000" noProof="0" smtClean="0">
                <a:ln>
                  <a:noFill/>
                </a:ln>
                <a:solidFill>
                  <a:srgbClr val="000000"/>
                </a:solidFill>
                <a:effectLst/>
                <a:uLnTx/>
                <a:uFillTx/>
                <a:latin typeface="Arial" panose="020B0604020202020204" pitchFamily="34" charset="0"/>
                <a:ea typeface="+mn-ea"/>
                <a:cs typeface="Arial" panose="020B0604020202020204" pitchFamily="34" charset="0"/>
              </a:rPr>
              <a:t>nd</a:t>
            </a: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exactly nulled</a:t>
            </a:r>
          </a:p>
        </p:txBody>
      </p:sp>
      <p:sp>
        <p:nvSpPr>
          <p:cNvPr id="48134" name="TextBox 7"/>
          <p:cNvSpPr txBox="1">
            <a:spLocks noChangeArrowheads="1"/>
          </p:cNvSpPr>
          <p:nvPr/>
        </p:nvSpPr>
        <p:spPr bwMode="auto">
          <a:xfrm>
            <a:off x="2427288" y="5126038"/>
            <a:ext cx="72421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Reproduces some key features</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However, this assumes a uniform sin(</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/2)-component with should not be the case for Majorana fermions --- only stable when  ~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 </a:t>
            </a:r>
            <a:endPar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7951890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1"/>
          <p:cNvSpPr txBox="1">
            <a:spLocks noChangeArrowheads="1"/>
          </p:cNvSpPr>
          <p:nvPr/>
        </p:nvSpPr>
        <p:spPr bwMode="auto">
          <a:xfrm>
            <a:off x="2540000" y="174625"/>
            <a:ext cx="7359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Model --- Current-Phase Relation for S-TI-S junction</a:t>
            </a:r>
          </a:p>
        </p:txBody>
      </p:sp>
      <p:sp>
        <p:nvSpPr>
          <p:cNvPr id="49155" name="TextBox 2"/>
          <p:cNvSpPr txBox="1">
            <a:spLocks noChangeArrowheads="1"/>
          </p:cNvSpPr>
          <p:nvPr/>
        </p:nvSpPr>
        <p:spPr bwMode="auto">
          <a:xfrm>
            <a:off x="1947863" y="695325"/>
            <a:ext cx="8442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Majorana fermions nucleate when/where the phase difference is </a:t>
            </a:r>
            <a:r>
              <a:rPr kumimoji="0" lang="en-US" altLang="en-US" sz="20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a:t>
            </a:r>
            <a:r>
              <a:rPr kumimoji="0" lang="en-US" altLang="en-US" sz="20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 </a:t>
            </a:r>
          </a:p>
        </p:txBody>
      </p:sp>
      <p:sp>
        <p:nvSpPr>
          <p:cNvPr id="12" name="TextBox 11"/>
          <p:cNvSpPr txBox="1">
            <a:spLocks noRot="1" noChangeAspect="1" noMove="1" noResize="1" noEditPoints="1" noAdjustHandles="1" noChangeArrowheads="1" noChangeShapeType="1" noTextEdit="1"/>
          </p:cNvSpPr>
          <p:nvPr/>
        </p:nvSpPr>
        <p:spPr>
          <a:xfrm>
            <a:off x="2133840" y="1486584"/>
            <a:ext cx="3812582" cy="714683"/>
          </a:xfrm>
          <a:prstGeom prst="rect">
            <a:avLst/>
          </a:prstGeom>
          <a:blipFill rotWithShape="1">
            <a:blip r:embed="rId2"/>
            <a:stretch>
              <a:fillRect/>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Comic Sans MS" panose="030F0702030302020204" pitchFamily="66" charset="0"/>
                <a:ea typeface="+mn-ea"/>
                <a:cs typeface="+mn-cs"/>
              </a:rPr>
              <a:t> </a:t>
            </a:r>
          </a:p>
        </p:txBody>
      </p:sp>
      <p:pic>
        <p:nvPicPr>
          <p:cNvPr id="491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5" y="1346200"/>
            <a:ext cx="4130675" cy="171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25" y="3219450"/>
            <a:ext cx="7772400" cy="305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9" name="TextBox 2"/>
          <p:cNvSpPr txBox="1">
            <a:spLocks noChangeArrowheads="1"/>
          </p:cNvSpPr>
          <p:nvPr/>
        </p:nvSpPr>
        <p:spPr bwMode="auto">
          <a:xfrm>
            <a:off x="2276475" y="2444750"/>
            <a:ext cx="3527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14000"/>
              </a:lnSpc>
              <a:spcBef>
                <a:spcPct val="0"/>
              </a:spcBef>
              <a:spcAft>
                <a:spcPct val="0"/>
              </a:spcAft>
              <a:buClrTx/>
              <a:buSzTx/>
              <a:buFontTx/>
              <a:buNone/>
              <a:tabLst/>
              <a:defRPr/>
            </a:pPr>
            <a:r>
              <a:rPr kumimoji="0" lang="en-US" altLang="en-US" sz="16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Width of the Majorana region will depend on details of the sample</a:t>
            </a:r>
          </a:p>
        </p:txBody>
      </p:sp>
      <p:sp>
        <p:nvSpPr>
          <p:cNvPr id="49160" name="TextBox 1"/>
          <p:cNvSpPr txBox="1">
            <a:spLocks noChangeArrowheads="1"/>
          </p:cNvSpPr>
          <p:nvPr/>
        </p:nvSpPr>
        <p:spPr bwMode="auto">
          <a:xfrm>
            <a:off x="2090738" y="6300788"/>
            <a:ext cx="8299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Consider the junction to break up into 1D wires with a sin(</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/2)-component</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 </a:t>
            </a:r>
          </a:p>
        </p:txBody>
      </p:sp>
    </p:spTree>
    <p:extLst>
      <p:ext uri="{BB962C8B-B14F-4D97-AF65-F5344CB8AC3E}">
        <p14:creationId xmlns:p14="http://schemas.microsoft.com/office/powerpoint/2010/main" val="12475255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
          <p:cNvSpPr txBox="1">
            <a:spLocks noChangeArrowheads="1"/>
          </p:cNvSpPr>
          <p:nvPr/>
        </p:nvSpPr>
        <p:spPr bwMode="auto">
          <a:xfrm>
            <a:off x="5876925" y="3402013"/>
            <a:ext cx="38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a:t>
            </a:r>
            <a:endParaRPr kumimoji="0" lang="en-US" altLang="en-US" sz="20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endParaRPr>
          </a:p>
        </p:txBody>
      </p:sp>
      <p:sp>
        <p:nvSpPr>
          <p:cNvPr id="50179" name="TextBox 4"/>
          <p:cNvSpPr txBox="1">
            <a:spLocks noChangeArrowheads="1"/>
          </p:cNvSpPr>
          <p:nvPr/>
        </p:nvSpPr>
        <p:spPr bwMode="auto">
          <a:xfrm>
            <a:off x="1795463" y="1839913"/>
            <a:ext cx="411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I</a:t>
            </a:r>
            <a:r>
              <a:rPr kumimoji="0" lang="en-US" altLang="en-US" sz="20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c</a:t>
            </a:r>
            <a:endParaRPr kumimoji="0" lang="en-US" altLang="en-US" sz="20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endParaRPr>
          </a:p>
        </p:txBody>
      </p:sp>
      <p:sp>
        <p:nvSpPr>
          <p:cNvPr id="50180" name="TextBox 1"/>
          <p:cNvSpPr txBox="1">
            <a:spLocks noChangeArrowheads="1"/>
          </p:cNvSpPr>
          <p:nvPr/>
        </p:nvSpPr>
        <p:spPr bwMode="auto">
          <a:xfrm>
            <a:off x="3559175" y="112713"/>
            <a:ext cx="5389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Diffraction patterns for S-TI-S junction</a:t>
            </a:r>
          </a:p>
        </p:txBody>
      </p:sp>
      <p:pic>
        <p:nvPicPr>
          <p:cNvPr id="50181" name="Picture 4"/>
          <p:cNvPicPr>
            <a:picLocks noChangeAspect="1" noChangeArrowheads="1"/>
          </p:cNvPicPr>
          <p:nvPr/>
        </p:nvPicPr>
        <p:blipFill>
          <a:blip r:embed="rId2">
            <a:extLst>
              <a:ext uri="{28A0092B-C50C-407E-A947-70E740481C1C}">
                <a14:useLocalDpi xmlns:a14="http://schemas.microsoft.com/office/drawing/2010/main" val="0"/>
              </a:ext>
            </a:extLst>
          </a:blip>
          <a:srcRect l="6908" b="5438"/>
          <a:stretch>
            <a:fillRect/>
          </a:stretch>
        </p:blipFill>
        <p:spPr bwMode="auto">
          <a:xfrm>
            <a:off x="2373313" y="558800"/>
            <a:ext cx="7388225"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2" name="Rectangle 1"/>
          <p:cNvSpPr>
            <a:spLocks noChangeArrowheads="1"/>
          </p:cNvSpPr>
          <p:nvPr/>
        </p:nvSpPr>
        <p:spPr bwMode="auto">
          <a:xfrm>
            <a:off x="2459038" y="4745038"/>
            <a:ext cx="2363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Lifting of odd nodes</a:t>
            </a:r>
          </a:p>
        </p:txBody>
      </p:sp>
      <p:grpSp>
        <p:nvGrpSpPr>
          <p:cNvPr id="4" name="Group 3"/>
          <p:cNvGrpSpPr>
            <a:grpSpLocks/>
          </p:cNvGrpSpPr>
          <p:nvPr/>
        </p:nvGrpSpPr>
        <p:grpSpPr bwMode="auto">
          <a:xfrm>
            <a:off x="2433638" y="1076325"/>
            <a:ext cx="7488237" cy="4973638"/>
            <a:chOff x="909786" y="1076255"/>
            <a:chExt cx="7487947" cy="4972825"/>
          </a:xfrm>
        </p:grpSpPr>
        <p:sp>
          <p:nvSpPr>
            <p:cNvPr id="50184" name="TextBox 1"/>
            <p:cNvSpPr txBox="1">
              <a:spLocks noChangeArrowheads="1"/>
            </p:cNvSpPr>
            <p:nvPr/>
          </p:nvSpPr>
          <p:spPr bwMode="auto">
            <a:xfrm>
              <a:off x="909786" y="5325805"/>
              <a:ext cx="7487947"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Additional structure when Majorana fermions enter the junction ---</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a signature of a localized sin(</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/2) component in the CPR</a:t>
              </a:r>
            </a:p>
          </p:txBody>
        </p:sp>
        <p:sp>
          <p:nvSpPr>
            <p:cNvPr id="3" name="Oval 2"/>
            <p:cNvSpPr/>
            <p:nvPr/>
          </p:nvSpPr>
          <p:spPr>
            <a:xfrm>
              <a:off x="4572006" y="1076255"/>
              <a:ext cx="480994" cy="466649"/>
            </a:xfrm>
            <a:prstGeom prst="ellipse">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p:cNvSpPr/>
            <p:nvPr/>
          </p:nvSpPr>
          <p:spPr>
            <a:xfrm>
              <a:off x="5735599" y="3361881"/>
              <a:ext cx="480993" cy="466649"/>
            </a:xfrm>
            <a:prstGeom prst="ellipse">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Oval 11"/>
            <p:cNvSpPr/>
            <p:nvPr/>
          </p:nvSpPr>
          <p:spPr>
            <a:xfrm>
              <a:off x="6383274" y="3539652"/>
              <a:ext cx="480993" cy="466649"/>
            </a:xfrm>
            <a:prstGeom prst="ellipse">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Oval 12"/>
            <p:cNvSpPr/>
            <p:nvPr/>
          </p:nvSpPr>
          <p:spPr>
            <a:xfrm>
              <a:off x="7483368" y="3706313"/>
              <a:ext cx="479406" cy="466649"/>
            </a:xfrm>
            <a:prstGeom prst="ellipse">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4060395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9963" y="3787775"/>
            <a:ext cx="2897187"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10"/>
          <p:cNvPicPr>
            <a:picLocks noChangeAspect="1"/>
          </p:cNvPicPr>
          <p:nvPr/>
        </p:nvPicPr>
        <p:blipFill>
          <a:blip r:embed="rId3">
            <a:extLst>
              <a:ext uri="{28A0092B-C50C-407E-A947-70E740481C1C}">
                <a14:useLocalDpi xmlns:a14="http://schemas.microsoft.com/office/drawing/2010/main" val="0"/>
              </a:ext>
            </a:extLst>
          </a:blip>
          <a:srcRect l="45097" t="12976" r="38235" b="66100"/>
          <a:stretch>
            <a:fillRect/>
          </a:stretch>
        </p:blipFill>
        <p:spPr bwMode="auto">
          <a:xfrm>
            <a:off x="6132513" y="3917950"/>
            <a:ext cx="360680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570288" y="3870325"/>
            <a:ext cx="512762" cy="412750"/>
          </a:xfrm>
          <a:prstGeom prst="rect">
            <a:avLst/>
          </a:prstGeom>
          <a:noFill/>
          <a:ln w="254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p:cNvSpPr/>
          <p:nvPr/>
        </p:nvSpPr>
        <p:spPr>
          <a:xfrm>
            <a:off x="6692900" y="3957638"/>
            <a:ext cx="2373313" cy="1927225"/>
          </a:xfrm>
          <a:prstGeom prst="rect">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p:cNvSpPr/>
          <p:nvPr/>
        </p:nvSpPr>
        <p:spPr>
          <a:xfrm>
            <a:off x="5046663" y="4037013"/>
            <a:ext cx="876300" cy="246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Left Arrow 17"/>
          <p:cNvSpPr/>
          <p:nvPr/>
        </p:nvSpPr>
        <p:spPr>
          <a:xfrm>
            <a:off x="8413750" y="4645025"/>
            <a:ext cx="341313" cy="173038"/>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1208" name="TextBox 1"/>
          <p:cNvSpPr txBox="1">
            <a:spLocks noChangeArrowheads="1"/>
          </p:cNvSpPr>
          <p:nvPr/>
        </p:nvSpPr>
        <p:spPr bwMode="auto">
          <a:xfrm>
            <a:off x="3095625" y="134938"/>
            <a:ext cx="6477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Josephson vortex + Majorana Fermion entry features</a:t>
            </a:r>
          </a:p>
        </p:txBody>
      </p:sp>
      <p:sp>
        <p:nvSpPr>
          <p:cNvPr id="19" name="Rectangle 18"/>
          <p:cNvSpPr/>
          <p:nvPr/>
        </p:nvSpPr>
        <p:spPr>
          <a:xfrm>
            <a:off x="4276725" y="3827463"/>
            <a:ext cx="936625" cy="647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ight Arrow 19"/>
          <p:cNvSpPr/>
          <p:nvPr/>
        </p:nvSpPr>
        <p:spPr>
          <a:xfrm>
            <a:off x="5322888" y="4492625"/>
            <a:ext cx="758825" cy="292100"/>
          </a:xfrm>
          <a:prstGeom prst="rightArrow">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Left Arrow 21"/>
          <p:cNvSpPr/>
          <p:nvPr/>
        </p:nvSpPr>
        <p:spPr>
          <a:xfrm rot="10800000">
            <a:off x="6862763" y="4645025"/>
            <a:ext cx="341312" cy="173038"/>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51212" name="Group 23"/>
          <p:cNvGrpSpPr>
            <a:grpSpLocks/>
          </p:cNvGrpSpPr>
          <p:nvPr/>
        </p:nvGrpSpPr>
        <p:grpSpPr bwMode="auto">
          <a:xfrm>
            <a:off x="6364288" y="942975"/>
            <a:ext cx="2811462" cy="2608263"/>
            <a:chOff x="7795081" y="3198912"/>
            <a:chExt cx="3328802" cy="3056552"/>
          </a:xfrm>
        </p:grpSpPr>
        <p:pic>
          <p:nvPicPr>
            <p:cNvPr id="51215" name="Picture 2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5081" y="3612811"/>
              <a:ext cx="3328802" cy="264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6" name="TextBox 25"/>
            <p:cNvSpPr txBox="1">
              <a:spLocks noChangeArrowheads="1"/>
            </p:cNvSpPr>
            <p:nvPr/>
          </p:nvSpPr>
          <p:spPr bwMode="auto">
            <a:xfrm>
              <a:off x="8821130" y="3198912"/>
              <a:ext cx="2125731" cy="37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Entering features</a:t>
              </a:r>
            </a:p>
          </p:txBody>
        </p:sp>
        <p:cxnSp>
          <p:nvCxnSpPr>
            <p:cNvPr id="27" name="Straight Arrow Connector 26">
              <a:extLst>
                <a:ext uri="{FF2B5EF4-FFF2-40B4-BE49-F238E27FC236}">
                  <a16:creationId xmlns:a16="http://schemas.microsoft.com/office/drawing/2014/main" id="{E6D32D46-BA63-49C8-8BD9-C14CE90CEC17}"/>
                </a:ext>
              </a:extLst>
            </p:cNvPr>
            <p:cNvCxnSpPr>
              <a:cxnSpLocks/>
            </p:cNvCxnSpPr>
            <p:nvPr/>
          </p:nvCxnSpPr>
          <p:spPr>
            <a:xfrm flipH="1">
              <a:off x="9981076" y="3684463"/>
              <a:ext cx="99620" cy="30137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D33ED04-C379-4130-B455-15E3C0AFEB48}"/>
                </a:ext>
              </a:extLst>
            </p:cNvPr>
            <p:cNvCxnSpPr>
              <a:cxnSpLocks/>
            </p:cNvCxnSpPr>
            <p:nvPr/>
          </p:nvCxnSpPr>
          <p:spPr>
            <a:xfrm>
              <a:off x="9133369" y="3753296"/>
              <a:ext cx="139092" cy="27533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51213" name="TextBox 1"/>
          <p:cNvSpPr txBox="1">
            <a:spLocks noChangeArrowheads="1"/>
          </p:cNvSpPr>
          <p:nvPr/>
        </p:nvSpPr>
        <p:spPr bwMode="auto">
          <a:xfrm>
            <a:off x="1922463" y="868363"/>
            <a:ext cx="3808412"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7175" indent="-2571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57175" marR="0" lvl="0" indent="-257175" algn="l" defTabSz="914400" rtl="0" eaLnBrk="0" fontAlgn="base" latinLnBrk="0" hangingPunct="0">
              <a:lnSpc>
                <a:spcPct val="120000"/>
              </a:lnSpc>
              <a:spcBef>
                <a:spcPct val="0"/>
              </a:spcBef>
              <a:spcAft>
                <a:spcPts val="1200"/>
              </a:spcAft>
              <a:buClrTx/>
              <a:buSzTx/>
              <a:buFont typeface="Arial" panose="020B0604020202020204" pitchFamily="34" charset="0"/>
              <a:buChar char="•"/>
              <a:tabLst/>
              <a:defRPr/>
            </a:pPr>
            <a:r>
              <a:rPr kumimoji="0" lang="en-US" altLang="en-US" sz="14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Model predicts an increase in the equilibrium supercurrent when the first vortex/MF enters the junction</a:t>
            </a:r>
          </a:p>
          <a:p>
            <a:pPr marL="257175" marR="0" lvl="0" indent="-257175" algn="l" defTabSz="914400" rtl="0" eaLnBrk="0" fontAlgn="base" latinLnBrk="0" hangingPunct="0">
              <a:lnSpc>
                <a:spcPct val="120000"/>
              </a:lnSpc>
              <a:spcBef>
                <a:spcPct val="0"/>
              </a:spcBef>
              <a:spcAft>
                <a:spcPts val="1200"/>
              </a:spcAft>
              <a:buClrTx/>
              <a:buSzTx/>
              <a:buFont typeface="Arial" panose="020B0604020202020204" pitchFamily="34" charset="0"/>
              <a:buChar char="•"/>
              <a:tabLst/>
              <a:defRPr/>
            </a:pPr>
            <a:r>
              <a:rPr kumimoji="0" lang="en-US" altLang="en-US" sz="14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We observe these features in the diffraction pattern</a:t>
            </a:r>
          </a:p>
          <a:p>
            <a:pPr marL="257175" marR="0" lvl="0" indent="-257175" algn="l" defTabSz="914400" rtl="0" eaLnBrk="0" fontAlgn="base" latinLnBrk="0" hangingPunct="0">
              <a:lnSpc>
                <a:spcPct val="120000"/>
              </a:lnSpc>
              <a:spcBef>
                <a:spcPct val="0"/>
              </a:spcBef>
              <a:spcAft>
                <a:spcPts val="450"/>
              </a:spcAft>
              <a:buClrTx/>
              <a:buSzTx/>
              <a:buFont typeface="Arial" panose="020B0604020202020204" pitchFamily="34" charset="0"/>
              <a:buChar char="•"/>
              <a:tabLst/>
              <a:defRPr/>
            </a:pPr>
            <a:r>
              <a:rPr kumimoji="0" lang="en-US" altLang="en-US" sz="14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Important feature --- indicates that MF modes are localized and when they are in the junction</a:t>
            </a:r>
            <a:endParaRPr kumimoji="0" lang="en-US" altLang="en-US" sz="15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endParaRPr>
          </a:p>
        </p:txBody>
      </p:sp>
      <p:sp>
        <p:nvSpPr>
          <p:cNvPr id="3" name="Rounded Rectangle 2"/>
          <p:cNvSpPr/>
          <p:nvPr/>
        </p:nvSpPr>
        <p:spPr>
          <a:xfrm>
            <a:off x="7666038" y="4284663"/>
            <a:ext cx="238125" cy="3603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542347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8" descr="image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463" y="1000125"/>
            <a:ext cx="9355137"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93763" y="1000125"/>
            <a:ext cx="1898650" cy="4960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228" name="TextBox 4"/>
          <p:cNvSpPr txBox="1">
            <a:spLocks noChangeArrowheads="1"/>
          </p:cNvSpPr>
          <p:nvPr/>
        </p:nvSpPr>
        <p:spPr bwMode="auto">
          <a:xfrm>
            <a:off x="1843088" y="1987550"/>
            <a:ext cx="488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I</a:t>
            </a:r>
            <a:r>
              <a:rPr kumimoji="0" lang="en-US" altLang="en-US" sz="24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c</a:t>
            </a:r>
            <a:endParaRPr kumimoji="0" lang="en-US" altLang="en-US" sz="24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endParaRPr>
          </a:p>
        </p:txBody>
      </p:sp>
      <p:sp>
        <p:nvSpPr>
          <p:cNvPr id="52229" name="TextBox 6"/>
          <p:cNvSpPr txBox="1">
            <a:spLocks noChangeArrowheads="1"/>
          </p:cNvSpPr>
          <p:nvPr/>
        </p:nvSpPr>
        <p:spPr bwMode="auto">
          <a:xfrm>
            <a:off x="1087438" y="2889250"/>
            <a:ext cx="2579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sym typeface="Symbol" panose="05050102010706020507" pitchFamily="18" charset="2"/>
              </a:rPr>
              <a:t>I</a:t>
            </a:r>
            <a:r>
              <a:rPr kumimoji="0" lang="en-US" altLang="en-US" sz="2400" b="0" i="0" u="none" strike="noStrike" kern="1200" cap="none" spc="0" normalizeH="0" baseline="-25000" noProof="0" smtClean="0">
                <a:ln>
                  <a:noFill/>
                </a:ln>
                <a:solidFill>
                  <a:srgbClr val="C00000"/>
                </a:solidFill>
                <a:effectLst/>
                <a:uLnTx/>
                <a:uFillTx/>
                <a:latin typeface="Comic Sans MS" panose="030F0702030302020204" pitchFamily="66" charset="0"/>
                <a:ea typeface="+mn-ea"/>
                <a:cs typeface="+mn-cs"/>
                <a:sym typeface="Symbol" panose="05050102010706020507" pitchFamily="18" charset="2"/>
              </a:rPr>
              <a:t>c</a:t>
            </a:r>
            <a:r>
              <a:rPr kumimoji="0" lang="en-US" altLang="en-US" sz="2400" b="0"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sym typeface="Symbol" panose="05050102010706020507" pitchFamily="18" charset="2"/>
              </a:rPr>
              <a:t> sin()</a:t>
            </a:r>
            <a:endParaRPr kumimoji="0" lang="en-US" altLang="en-US" sz="2400" b="0" i="0" u="none" strike="noStrike" kern="1200" cap="none" spc="0" normalizeH="0" baseline="-25000" noProof="0" smtClean="0">
              <a:ln>
                <a:noFill/>
              </a:ln>
              <a:solidFill>
                <a:srgbClr val="C00000"/>
              </a:solidFill>
              <a:effectLst/>
              <a:uLnTx/>
              <a:uFillTx/>
              <a:latin typeface="Comic Sans MS" panose="030F0702030302020204" pitchFamily="66" charset="0"/>
              <a:ea typeface="+mn-ea"/>
              <a:cs typeface="+mn-cs"/>
            </a:endParaRPr>
          </a:p>
        </p:txBody>
      </p:sp>
      <p:sp>
        <p:nvSpPr>
          <p:cNvPr id="52230" name="TextBox 7"/>
          <p:cNvSpPr txBox="1">
            <a:spLocks noChangeArrowheads="1"/>
          </p:cNvSpPr>
          <p:nvPr/>
        </p:nvSpPr>
        <p:spPr bwMode="auto">
          <a:xfrm>
            <a:off x="893763" y="3895725"/>
            <a:ext cx="2125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sym typeface="Symbol" panose="05050102010706020507" pitchFamily="18" charset="2"/>
              </a:rPr>
              <a:t>I</a:t>
            </a:r>
            <a:r>
              <a:rPr kumimoji="0" lang="en-US" altLang="en-US" sz="2400" b="0" i="0" u="none" strike="noStrike" kern="1200" cap="none" spc="0" normalizeH="0" baseline="-25000" noProof="0" smtClean="0">
                <a:ln>
                  <a:noFill/>
                </a:ln>
                <a:solidFill>
                  <a:srgbClr val="000099"/>
                </a:solidFill>
                <a:effectLst/>
                <a:uLnTx/>
                <a:uFillTx/>
                <a:latin typeface="Comic Sans MS" panose="030F0702030302020204" pitchFamily="66" charset="0"/>
                <a:ea typeface="+mn-ea"/>
                <a:cs typeface="+mn-cs"/>
                <a:sym typeface="Symbol" panose="05050102010706020507" pitchFamily="18" charset="2"/>
              </a:rPr>
              <a:t>c</a:t>
            </a:r>
            <a:r>
              <a:rPr kumimoji="0" lang="en-US" altLang="en-US" sz="24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sym typeface="Symbol" panose="05050102010706020507" pitchFamily="18" charset="2"/>
              </a:rPr>
              <a:t> sin(/2)</a:t>
            </a:r>
            <a:endParaRPr kumimoji="0" lang="en-US" altLang="en-US" sz="2400" b="0" i="0" u="none" strike="noStrike" kern="1200" cap="none" spc="0" normalizeH="0" baseline="-25000" noProof="0" smtClean="0">
              <a:ln>
                <a:noFill/>
              </a:ln>
              <a:solidFill>
                <a:srgbClr val="000099"/>
              </a:solidFill>
              <a:effectLst/>
              <a:uLnTx/>
              <a:uFillTx/>
              <a:latin typeface="Comic Sans MS" panose="030F0702030302020204" pitchFamily="66" charset="0"/>
              <a:ea typeface="+mn-ea"/>
              <a:cs typeface="+mn-cs"/>
            </a:endParaRPr>
          </a:p>
        </p:txBody>
      </p:sp>
      <p:sp>
        <p:nvSpPr>
          <p:cNvPr id="52231" name="TextBox 1"/>
          <p:cNvSpPr txBox="1">
            <a:spLocks noChangeArrowheads="1"/>
          </p:cNvSpPr>
          <p:nvPr/>
        </p:nvSpPr>
        <p:spPr bwMode="auto">
          <a:xfrm>
            <a:off x="2908300" y="254000"/>
            <a:ext cx="6970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Current carried by Cooper pairs vs Majorana fermions</a:t>
            </a:r>
          </a:p>
        </p:txBody>
      </p:sp>
    </p:spTree>
    <p:extLst>
      <p:ext uri="{BB962C8B-B14F-4D97-AF65-F5344CB8AC3E}">
        <p14:creationId xmlns:p14="http://schemas.microsoft.com/office/powerpoint/2010/main" val="18870664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4525" y="2325688"/>
            <a:ext cx="8496300" cy="2687637"/>
          </a:xfrm>
          <a:prstGeom prst="rect">
            <a:avLst/>
          </a:prstGeom>
        </p:spPr>
        <p:txBody>
          <a:bodyPr>
            <a:spAutoFit/>
          </a:bodyPr>
          <a:lstStyle/>
          <a:p>
            <a:pPr marL="4763" lvl="3">
              <a:lnSpc>
                <a:spcPct val="110000"/>
              </a:lnSpc>
              <a:spcBef>
                <a:spcPts val="0"/>
              </a:spcBef>
              <a:spcAft>
                <a:spcPts val="0"/>
              </a:spcAft>
              <a:defRPr/>
            </a:pPr>
            <a:r>
              <a:rPr lang="en-US" b="1" dirty="0">
                <a:solidFill>
                  <a:srgbClr val="000066"/>
                </a:solidFill>
                <a:sym typeface="Wingdings 3"/>
              </a:rPr>
              <a:t>Engineer new chiral materials via proximity-coupling: </a:t>
            </a:r>
            <a:endParaRPr lang="en-US" dirty="0">
              <a:solidFill>
                <a:srgbClr val="000000"/>
              </a:solidFill>
              <a:sym typeface="Wingdings 3"/>
            </a:endParaRPr>
          </a:p>
          <a:p>
            <a:pPr marL="290513" lvl="3" indent="-285750">
              <a:lnSpc>
                <a:spcPct val="110000"/>
              </a:lnSpc>
              <a:spcBef>
                <a:spcPts val="600"/>
              </a:spcBef>
              <a:buFont typeface="Arial" pitchFamily="34" charset="0"/>
              <a:buChar char="•"/>
              <a:defRPr/>
            </a:pPr>
            <a:r>
              <a:rPr lang="en-US" dirty="0">
                <a:solidFill>
                  <a:srgbClr val="000000"/>
                </a:solidFill>
                <a:sym typeface="Wingdings 3"/>
              </a:rPr>
              <a:t> spin-orbit semiconductor nanowires + superconductor + magnetic field</a:t>
            </a:r>
          </a:p>
          <a:p>
            <a:pPr marL="290513" lvl="3" indent="-285750">
              <a:lnSpc>
                <a:spcPct val="110000"/>
              </a:lnSpc>
              <a:spcBef>
                <a:spcPts val="600"/>
              </a:spcBef>
              <a:buFont typeface="Arial" pitchFamily="34" charset="0"/>
              <a:buChar char="•"/>
              <a:defRPr/>
            </a:pPr>
            <a:r>
              <a:rPr lang="en-US" dirty="0">
                <a:solidFill>
                  <a:srgbClr val="000000"/>
                </a:solidFill>
                <a:sym typeface="Wingdings 3"/>
              </a:rPr>
              <a:t> spin-orbit semiconductor (</a:t>
            </a:r>
            <a:r>
              <a:rPr lang="en-US" dirty="0" err="1">
                <a:solidFill>
                  <a:srgbClr val="000000"/>
                </a:solidFill>
                <a:sym typeface="Wingdings 3"/>
              </a:rPr>
              <a:t>InAs</a:t>
            </a:r>
            <a:r>
              <a:rPr lang="en-US" dirty="0">
                <a:solidFill>
                  <a:srgbClr val="000000"/>
                </a:solidFill>
                <a:sym typeface="Wingdings 3"/>
              </a:rPr>
              <a:t>) + superconductor + ferromagnet</a:t>
            </a:r>
          </a:p>
          <a:p>
            <a:pPr marL="290513" lvl="3" indent="-285750">
              <a:lnSpc>
                <a:spcPct val="110000"/>
              </a:lnSpc>
              <a:spcBef>
                <a:spcPts val="600"/>
              </a:spcBef>
              <a:buFont typeface="Arial" pitchFamily="34" charset="0"/>
              <a:buChar char="•"/>
              <a:defRPr/>
            </a:pPr>
            <a:r>
              <a:rPr lang="en-US" dirty="0">
                <a:solidFill>
                  <a:srgbClr val="000000"/>
                </a:solidFill>
                <a:sym typeface="Wingdings 3"/>
              </a:rPr>
              <a:t> non-centrosymmetric superconductor + ferromagnet</a:t>
            </a:r>
          </a:p>
          <a:p>
            <a:pPr marL="290513" lvl="3" indent="-285750">
              <a:lnSpc>
                <a:spcPct val="110000"/>
              </a:lnSpc>
              <a:spcBef>
                <a:spcPts val="600"/>
              </a:spcBef>
              <a:buFont typeface="Arial" pitchFamily="34" charset="0"/>
              <a:buChar char="•"/>
              <a:defRPr/>
            </a:pPr>
            <a:r>
              <a:rPr lang="en-US" dirty="0">
                <a:solidFill>
                  <a:srgbClr val="000000"/>
                </a:solidFill>
                <a:sym typeface="Wingdings 3"/>
              </a:rPr>
              <a:t> chains of magnetic atoms on a superconductor </a:t>
            </a:r>
          </a:p>
          <a:p>
            <a:pPr marL="290513" lvl="3" indent="-285750">
              <a:lnSpc>
                <a:spcPct val="110000"/>
              </a:lnSpc>
              <a:spcBef>
                <a:spcPts val="600"/>
              </a:spcBef>
              <a:buFont typeface="Arial" pitchFamily="34" charset="0"/>
              <a:buChar char="•"/>
              <a:defRPr/>
            </a:pPr>
            <a:r>
              <a:rPr lang="en-US" dirty="0">
                <a:solidFill>
                  <a:srgbClr val="000000"/>
                </a:solidFill>
                <a:sym typeface="Wingdings 3"/>
              </a:rPr>
              <a:t> (your idea here)</a:t>
            </a:r>
          </a:p>
          <a:p>
            <a:pPr marL="4763" lvl="3">
              <a:lnSpc>
                <a:spcPct val="110000"/>
              </a:lnSpc>
              <a:spcBef>
                <a:spcPts val="600"/>
              </a:spcBef>
              <a:defRPr/>
            </a:pPr>
            <a:r>
              <a:rPr lang="en-US" altLang="en-US" dirty="0">
                <a:solidFill>
                  <a:srgbClr val="0033CC"/>
                </a:solidFill>
                <a:sym typeface="Wingdings 2" pitchFamily="18" charset="2"/>
              </a:rPr>
              <a:t></a:t>
            </a:r>
            <a:r>
              <a:rPr lang="en-US" altLang="en-US" b="1" i="1" dirty="0">
                <a:solidFill>
                  <a:srgbClr val="0033CC"/>
                </a:solidFill>
                <a:sym typeface="Wingdings 2" pitchFamily="18" charset="2"/>
              </a:rPr>
              <a:t>  </a:t>
            </a:r>
            <a:r>
              <a:rPr lang="en-US" dirty="0">
                <a:solidFill>
                  <a:srgbClr val="000000"/>
                </a:solidFill>
                <a:sym typeface="Wingdings 3"/>
              </a:rPr>
              <a:t>topological insulator + superconductor</a:t>
            </a:r>
          </a:p>
        </p:txBody>
      </p:sp>
      <p:sp>
        <p:nvSpPr>
          <p:cNvPr id="10243" name="TextBox 10"/>
          <p:cNvSpPr txBox="1">
            <a:spLocks noChangeArrowheads="1"/>
          </p:cNvSpPr>
          <p:nvPr/>
        </p:nvSpPr>
        <p:spPr bwMode="auto">
          <a:xfrm>
            <a:off x="2359025" y="157163"/>
            <a:ext cx="7554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b="1" dirty="0">
                <a:solidFill>
                  <a:srgbClr val="C00000"/>
                </a:solidFill>
                <a:latin typeface="Comic Sans MS" panose="030F0702030302020204" pitchFamily="66" charset="0"/>
              </a:rPr>
              <a:t>Topological systems that could support Majorana fermions </a:t>
            </a:r>
          </a:p>
        </p:txBody>
      </p:sp>
      <p:sp>
        <p:nvSpPr>
          <p:cNvPr id="39941" name="TextBox 10"/>
          <p:cNvSpPr txBox="1">
            <a:spLocks noChangeArrowheads="1"/>
          </p:cNvSpPr>
          <p:nvPr/>
        </p:nvSpPr>
        <p:spPr bwMode="auto">
          <a:xfrm>
            <a:off x="1947863" y="900113"/>
            <a:ext cx="6834187"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marL="4763" lvl="3" indent="0">
              <a:lnSpc>
                <a:spcPct val="110000"/>
              </a:lnSpc>
              <a:spcBef>
                <a:spcPts val="600"/>
              </a:spcBef>
              <a:defRPr/>
            </a:pPr>
            <a:r>
              <a:rPr lang="en-US" altLang="en-US" b="1" dirty="0">
                <a:solidFill>
                  <a:srgbClr val="000066"/>
                </a:solidFill>
                <a:latin typeface="Calibri" panose="020F0502020204030204" pitchFamily="34" charset="0"/>
                <a:cs typeface="Calibri" panose="020F0502020204030204" pitchFamily="34" charset="0"/>
              </a:rPr>
              <a:t>Intrinsic chiral materials:</a:t>
            </a:r>
          </a:p>
          <a:p>
            <a:pPr marL="290513" lvl="3" indent="-285750">
              <a:lnSpc>
                <a:spcPct val="110000"/>
              </a:lnSpc>
              <a:spcBef>
                <a:spcPts val="600"/>
              </a:spcBef>
              <a:buFont typeface="Arial" pitchFamily="34" charset="0"/>
              <a:buChar char="•"/>
              <a:defRPr/>
            </a:pPr>
            <a:r>
              <a:rPr lang="en-US" dirty="0">
                <a:solidFill>
                  <a:srgbClr val="000000"/>
                </a:solidFill>
                <a:latin typeface="Calibri" panose="020F0502020204030204" pitchFamily="34" charset="0"/>
                <a:cs typeface="Calibri" panose="020F0502020204030204" pitchFamily="34" charset="0"/>
                <a:sym typeface="Wingdings 3"/>
              </a:rPr>
              <a:t>5/2-quantum Hall state</a:t>
            </a:r>
          </a:p>
          <a:p>
            <a:pPr marL="290513" lvl="3" indent="-285750">
              <a:lnSpc>
                <a:spcPct val="110000"/>
              </a:lnSpc>
              <a:spcBef>
                <a:spcPts val="600"/>
              </a:spcBef>
              <a:buFont typeface="Arial" pitchFamily="34" charset="0"/>
              <a:buChar char="•"/>
              <a:defRPr/>
            </a:pPr>
            <a:r>
              <a:rPr lang="en-US" dirty="0">
                <a:solidFill>
                  <a:srgbClr val="000000"/>
                </a:solidFill>
                <a:latin typeface="Calibri" panose="020F0502020204030204" pitchFamily="34" charset="0"/>
                <a:cs typeface="Calibri" panose="020F0502020204030204" pitchFamily="34" charset="0"/>
                <a:sym typeface="Wingdings 3"/>
              </a:rPr>
              <a:t>Topological superconductors, e.g. Sr</a:t>
            </a:r>
            <a:r>
              <a:rPr lang="en-US" baseline="-25000" dirty="0">
                <a:solidFill>
                  <a:srgbClr val="000000"/>
                </a:solidFill>
                <a:latin typeface="Calibri" panose="020F0502020204030204" pitchFamily="34" charset="0"/>
                <a:cs typeface="Calibri" panose="020F0502020204030204" pitchFamily="34" charset="0"/>
                <a:sym typeface="Wingdings 3"/>
              </a:rPr>
              <a:t>2</a:t>
            </a:r>
            <a:r>
              <a:rPr lang="en-US" dirty="0">
                <a:solidFill>
                  <a:srgbClr val="000000"/>
                </a:solidFill>
                <a:latin typeface="Calibri" panose="020F0502020204030204" pitchFamily="34" charset="0"/>
                <a:cs typeface="Calibri" panose="020F0502020204030204" pitchFamily="34" charset="0"/>
                <a:sym typeface="Wingdings 3"/>
              </a:rPr>
              <a:t>RuO</a:t>
            </a:r>
            <a:r>
              <a:rPr lang="en-US" baseline="-25000" dirty="0">
                <a:solidFill>
                  <a:srgbClr val="000000"/>
                </a:solidFill>
                <a:latin typeface="Calibri" panose="020F0502020204030204" pitchFamily="34" charset="0"/>
                <a:cs typeface="Calibri" panose="020F0502020204030204" pitchFamily="34" charset="0"/>
                <a:sym typeface="Wingdings 3"/>
              </a:rPr>
              <a:t>4</a:t>
            </a:r>
            <a:r>
              <a:rPr lang="en-US" dirty="0">
                <a:solidFill>
                  <a:srgbClr val="000000"/>
                </a:solidFill>
                <a:latin typeface="Calibri" panose="020F0502020204030204" pitchFamily="34" charset="0"/>
                <a:cs typeface="Calibri" panose="020F0502020204030204" pitchFamily="34" charset="0"/>
                <a:sym typeface="Wingdings 3"/>
              </a:rPr>
              <a:t>, Nb</a:t>
            </a:r>
            <a:r>
              <a:rPr lang="en-US" baseline="-25000" dirty="0">
                <a:solidFill>
                  <a:srgbClr val="000000"/>
                </a:solidFill>
                <a:latin typeface="Calibri" panose="020F0502020204030204" pitchFamily="34" charset="0"/>
                <a:cs typeface="Calibri" panose="020F0502020204030204" pitchFamily="34" charset="0"/>
                <a:sym typeface="Wingdings 3"/>
              </a:rPr>
              <a:t>x</a:t>
            </a:r>
            <a:r>
              <a:rPr lang="en-US" dirty="0">
                <a:solidFill>
                  <a:srgbClr val="000000"/>
                </a:solidFill>
                <a:latin typeface="Calibri" panose="020F0502020204030204" pitchFamily="34" charset="0"/>
                <a:cs typeface="Calibri" panose="020F0502020204030204" pitchFamily="34" charset="0"/>
                <a:sym typeface="Wingdings 3"/>
              </a:rPr>
              <a:t>Bi</a:t>
            </a:r>
            <a:r>
              <a:rPr lang="en-US" baseline="-25000" dirty="0">
                <a:solidFill>
                  <a:srgbClr val="000000"/>
                </a:solidFill>
                <a:latin typeface="Calibri" panose="020F0502020204030204" pitchFamily="34" charset="0"/>
                <a:cs typeface="Calibri" panose="020F0502020204030204" pitchFamily="34" charset="0"/>
                <a:sym typeface="Wingdings 3"/>
              </a:rPr>
              <a:t>2</a:t>
            </a:r>
            <a:r>
              <a:rPr lang="en-US" dirty="0">
                <a:solidFill>
                  <a:srgbClr val="000000"/>
                </a:solidFill>
                <a:latin typeface="Calibri" panose="020F0502020204030204" pitchFamily="34" charset="0"/>
                <a:cs typeface="Calibri" panose="020F0502020204030204" pitchFamily="34" charset="0"/>
                <a:sym typeface="Wingdings 3"/>
              </a:rPr>
              <a:t>Se</a:t>
            </a:r>
            <a:r>
              <a:rPr lang="en-US" baseline="-25000" dirty="0">
                <a:solidFill>
                  <a:srgbClr val="000000"/>
                </a:solidFill>
                <a:latin typeface="Calibri" panose="020F0502020204030204" pitchFamily="34" charset="0"/>
                <a:cs typeface="Calibri" panose="020F0502020204030204" pitchFamily="34" charset="0"/>
                <a:sym typeface="Wingdings 3"/>
              </a:rPr>
              <a:t>3, …</a:t>
            </a:r>
          </a:p>
        </p:txBody>
      </p:sp>
      <p:grpSp>
        <p:nvGrpSpPr>
          <p:cNvPr id="2" name="Group 1"/>
          <p:cNvGrpSpPr>
            <a:grpSpLocks/>
          </p:cNvGrpSpPr>
          <p:nvPr/>
        </p:nvGrpSpPr>
        <p:grpSpPr bwMode="auto">
          <a:xfrm>
            <a:off x="3776663" y="5219700"/>
            <a:ext cx="3338512" cy="1085850"/>
            <a:chOff x="1156724" y="4778687"/>
            <a:chExt cx="3719951" cy="1330755"/>
          </a:xfrm>
        </p:grpSpPr>
        <p:sp>
          <p:nvSpPr>
            <p:cNvPr id="9" name="Cube 8"/>
            <p:cNvSpPr/>
            <p:nvPr/>
          </p:nvSpPr>
          <p:spPr>
            <a:xfrm>
              <a:off x="1156724" y="4870128"/>
              <a:ext cx="3718183" cy="1239314"/>
            </a:xfrm>
            <a:prstGeom prst="cube">
              <a:avLst>
                <a:gd name="adj" fmla="val 5149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1" name="Cube 10"/>
            <p:cNvSpPr/>
            <p:nvPr/>
          </p:nvSpPr>
          <p:spPr>
            <a:xfrm>
              <a:off x="1156724" y="4794251"/>
              <a:ext cx="1763571" cy="721799"/>
            </a:xfrm>
            <a:prstGeom prst="cube">
              <a:avLst>
                <a:gd name="adj" fmla="val 899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10248" name="TextBox 6"/>
            <p:cNvSpPr txBox="1">
              <a:spLocks noChangeArrowheads="1"/>
            </p:cNvSpPr>
            <p:nvPr/>
          </p:nvSpPr>
          <p:spPr bwMode="auto">
            <a:xfrm>
              <a:off x="1738107" y="4870126"/>
              <a:ext cx="539776" cy="45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Comic Sans MS" panose="030F0702030302020204" pitchFamily="66" charset="0"/>
                </a:rPr>
                <a:t>SC</a:t>
              </a:r>
            </a:p>
          </p:txBody>
        </p:sp>
        <p:sp>
          <p:nvSpPr>
            <p:cNvPr id="15" name="Cube 14"/>
            <p:cNvSpPr/>
            <p:nvPr/>
          </p:nvSpPr>
          <p:spPr>
            <a:xfrm>
              <a:off x="3113104" y="4778687"/>
              <a:ext cx="1763571" cy="721799"/>
            </a:xfrm>
            <a:prstGeom prst="cube">
              <a:avLst>
                <a:gd name="adj" fmla="val 899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10250" name="TextBox 6"/>
            <p:cNvSpPr txBox="1">
              <a:spLocks noChangeArrowheads="1"/>
            </p:cNvSpPr>
            <p:nvPr/>
          </p:nvSpPr>
          <p:spPr bwMode="auto">
            <a:xfrm>
              <a:off x="2707050" y="4954920"/>
              <a:ext cx="521914" cy="45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Comic Sans MS" panose="030F0702030302020204" pitchFamily="66" charset="0"/>
                </a:rPr>
                <a:t>TI</a:t>
              </a:r>
            </a:p>
          </p:txBody>
        </p:sp>
        <p:sp>
          <p:nvSpPr>
            <p:cNvPr id="10251" name="TextBox 21"/>
            <p:cNvSpPr txBox="1">
              <a:spLocks noChangeArrowheads="1"/>
            </p:cNvSpPr>
            <p:nvPr/>
          </p:nvSpPr>
          <p:spPr bwMode="auto">
            <a:xfrm>
              <a:off x="3731625" y="4870127"/>
              <a:ext cx="539776" cy="45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Comic Sans MS" panose="030F0702030302020204" pitchFamily="66" charset="0"/>
                </a:rPr>
                <a:t>SC</a:t>
              </a:r>
            </a:p>
          </p:txBody>
        </p:sp>
      </p:grpSp>
      <p:sp>
        <p:nvSpPr>
          <p:cNvPr id="5" name="Right Arrow 4"/>
          <p:cNvSpPr/>
          <p:nvPr/>
        </p:nvSpPr>
        <p:spPr>
          <a:xfrm>
            <a:off x="547396" y="4659086"/>
            <a:ext cx="740228" cy="3542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887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64"/>
          <p:cNvGrpSpPr>
            <a:grpSpLocks/>
          </p:cNvGrpSpPr>
          <p:nvPr/>
        </p:nvGrpSpPr>
        <p:grpSpPr bwMode="auto">
          <a:xfrm>
            <a:off x="2832100" y="1303338"/>
            <a:ext cx="6626225" cy="3162300"/>
            <a:chOff x="2076814" y="2459022"/>
            <a:chExt cx="5543186" cy="2352693"/>
          </a:xfrm>
        </p:grpSpPr>
        <p:grpSp>
          <p:nvGrpSpPr>
            <p:cNvPr id="53262" name="Group 49"/>
            <p:cNvGrpSpPr>
              <a:grpSpLocks/>
            </p:cNvGrpSpPr>
            <p:nvPr/>
          </p:nvGrpSpPr>
          <p:grpSpPr bwMode="auto">
            <a:xfrm>
              <a:off x="2076814" y="2768714"/>
              <a:ext cx="5543186" cy="1957981"/>
              <a:chOff x="1854314" y="2768714"/>
              <a:chExt cx="5543186" cy="1957981"/>
            </a:xfrm>
          </p:grpSpPr>
          <p:grpSp>
            <p:nvGrpSpPr>
              <p:cNvPr id="53272" name="Group 45"/>
              <p:cNvGrpSpPr>
                <a:grpSpLocks/>
              </p:cNvGrpSpPr>
              <p:nvPr/>
            </p:nvGrpSpPr>
            <p:grpSpPr bwMode="auto">
              <a:xfrm>
                <a:off x="1854314" y="2768714"/>
                <a:ext cx="5543186" cy="1957981"/>
                <a:chOff x="1854314" y="2768714"/>
                <a:chExt cx="5543186" cy="1957981"/>
              </a:xfrm>
            </p:grpSpPr>
            <p:cxnSp>
              <p:nvCxnSpPr>
                <p:cNvPr id="27" name="Straight Connector 26"/>
                <p:cNvCxnSpPr/>
                <p:nvPr/>
              </p:nvCxnSpPr>
              <p:spPr>
                <a:xfrm flipH="1">
                  <a:off x="6173059" y="3581039"/>
                  <a:ext cx="100531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347013" y="3570409"/>
                  <a:ext cx="100531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357637" y="3560961"/>
                  <a:ext cx="0" cy="962573"/>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3278" name="Group 8"/>
                <p:cNvGrpSpPr>
                  <a:grpSpLocks/>
                </p:cNvGrpSpPr>
                <p:nvPr/>
              </p:nvGrpSpPr>
              <p:grpSpPr bwMode="auto">
                <a:xfrm flipH="1">
                  <a:off x="3048000" y="2768714"/>
                  <a:ext cx="3627938" cy="1600200"/>
                  <a:chOff x="1752600" y="3048000"/>
                  <a:chExt cx="3627938" cy="1600200"/>
                </a:xfrm>
              </p:grpSpPr>
              <p:sp>
                <p:nvSpPr>
                  <p:cNvPr id="2" name="Rectangle 1"/>
                  <p:cNvSpPr/>
                  <p:nvPr/>
                </p:nvSpPr>
                <p:spPr>
                  <a:xfrm>
                    <a:off x="2437419" y="3363094"/>
                    <a:ext cx="1006645" cy="107241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rPr>
                      <a:t>~2.4 um</a:t>
                    </a:r>
                  </a:p>
                </p:txBody>
              </p:sp>
              <p:sp>
                <p:nvSpPr>
                  <p:cNvPr id="3" name="Rectangle 2"/>
                  <p:cNvSpPr/>
                  <p:nvPr/>
                </p:nvSpPr>
                <p:spPr>
                  <a:xfrm>
                    <a:off x="4434772" y="3363094"/>
                    <a:ext cx="151395" cy="11432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2984566" y="3047749"/>
                    <a:ext cx="1739716" cy="45707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rPr>
                      <a:t>~2.5 um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6" name="Rectangle 5"/>
                  <p:cNvSpPr/>
                  <p:nvPr/>
                </p:nvSpPr>
                <p:spPr>
                  <a:xfrm>
                    <a:off x="3100105" y="4191025"/>
                    <a:ext cx="1624177" cy="45707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90415" y="3703242"/>
                    <a:ext cx="1189912" cy="29408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752157" y="3718597"/>
                    <a:ext cx="869858" cy="29526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3279" name="Group 25"/>
                <p:cNvGrpSpPr>
                  <a:grpSpLocks/>
                </p:cNvGrpSpPr>
                <p:nvPr/>
              </p:nvGrpSpPr>
              <p:grpSpPr bwMode="auto">
                <a:xfrm>
                  <a:off x="1854314" y="4522186"/>
                  <a:ext cx="1055903" cy="204509"/>
                  <a:chOff x="1854314" y="4522186"/>
                  <a:chExt cx="1055903" cy="204509"/>
                </a:xfrm>
              </p:grpSpPr>
              <p:cxnSp>
                <p:nvCxnSpPr>
                  <p:cNvPr id="15" name="Straight Connector 14"/>
                  <p:cNvCxnSpPr/>
                  <p:nvPr/>
                </p:nvCxnSpPr>
                <p:spPr>
                  <a:xfrm flipH="1" flipV="1">
                    <a:off x="1854314" y="4523533"/>
                    <a:ext cx="9429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872906" y="4522352"/>
                    <a:ext cx="127491" cy="2007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782606" y="4523533"/>
                    <a:ext cx="127491" cy="2007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12618" y="4522352"/>
                    <a:ext cx="127491" cy="2007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438646" y="4523533"/>
                    <a:ext cx="126163" cy="2007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57503" y="4525895"/>
                    <a:ext cx="126162" cy="2007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58034" y="4522352"/>
                    <a:ext cx="127491" cy="200782"/>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5" name="Oval 24"/>
                <p:cNvSpPr/>
                <p:nvPr/>
              </p:nvSpPr>
              <p:spPr>
                <a:xfrm>
                  <a:off x="2210225" y="3885755"/>
                  <a:ext cx="292166" cy="3047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a:t>
                  </a:r>
                </a:p>
              </p:txBody>
            </p:sp>
            <p:grpSp>
              <p:nvGrpSpPr>
                <p:cNvPr id="53281" name="Group 44"/>
                <p:cNvGrpSpPr>
                  <a:grpSpLocks/>
                </p:cNvGrpSpPr>
                <p:nvPr/>
              </p:nvGrpSpPr>
              <p:grpSpPr bwMode="auto">
                <a:xfrm>
                  <a:off x="7176126" y="3124200"/>
                  <a:ext cx="221374" cy="1031598"/>
                  <a:chOff x="7225186" y="3156509"/>
                  <a:chExt cx="221374" cy="1031598"/>
                </a:xfrm>
              </p:grpSpPr>
              <p:cxnSp>
                <p:nvCxnSpPr>
                  <p:cNvPr id="29" name="Straight Connector 28"/>
                  <p:cNvCxnSpPr/>
                  <p:nvPr/>
                </p:nvCxnSpPr>
                <p:spPr>
                  <a:xfrm rot="16200000" flipH="1" flipV="1">
                    <a:off x="6768141" y="3627521"/>
                    <a:ext cx="9424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234076" y="4082232"/>
                    <a:ext cx="201860" cy="1062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224780" y="3172808"/>
                    <a:ext cx="201860" cy="1062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224780" y="3886175"/>
                    <a:ext cx="201860" cy="1062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244700" y="3333434"/>
                    <a:ext cx="201860" cy="1062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224780" y="3514138"/>
                    <a:ext cx="201860" cy="10747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227436" y="3706652"/>
                    <a:ext cx="200531" cy="106296"/>
                  </a:xfrm>
                  <a:prstGeom prst="line">
                    <a:avLst/>
                  </a:prstGeom>
                  <a:ln w="28575"/>
                </p:spPr>
                <p:style>
                  <a:lnRef idx="1">
                    <a:schemeClr val="accent1"/>
                  </a:lnRef>
                  <a:fillRef idx="0">
                    <a:schemeClr val="accent1"/>
                  </a:fillRef>
                  <a:effectRef idx="0">
                    <a:schemeClr val="accent1"/>
                  </a:effectRef>
                  <a:fontRef idx="minor">
                    <a:schemeClr val="tx1"/>
                  </a:fontRef>
                </p:style>
              </p:cxnSp>
            </p:grpSp>
          </p:grpSp>
          <p:cxnSp>
            <p:nvCxnSpPr>
              <p:cNvPr id="48" name="Straight Arrow Connector 47"/>
              <p:cNvCxnSpPr/>
              <p:nvPr/>
            </p:nvCxnSpPr>
            <p:spPr>
              <a:xfrm flipV="1">
                <a:off x="2121248" y="3512537"/>
                <a:ext cx="0" cy="44762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3274" name="TextBox 48"/>
              <p:cNvSpPr txBox="1">
                <a:spLocks noChangeArrowheads="1"/>
              </p:cNvSpPr>
              <p:nvPr/>
            </p:nvSpPr>
            <p:spPr bwMode="auto">
              <a:xfrm>
                <a:off x="1854314" y="3526411"/>
                <a:ext cx="229578" cy="27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I</a:t>
                </a:r>
              </a:p>
            </p:txBody>
          </p:sp>
        </p:grpSp>
        <p:sp>
          <p:nvSpPr>
            <p:cNvPr id="53263" name="TextBox 50"/>
            <p:cNvSpPr txBox="1">
              <a:spLocks noChangeArrowheads="1"/>
            </p:cNvSpPr>
            <p:nvPr/>
          </p:nvSpPr>
          <p:spPr bwMode="auto">
            <a:xfrm>
              <a:off x="4560117" y="4054478"/>
              <a:ext cx="846437" cy="24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smtClean="0">
                  <a:ln>
                    <a:noFill/>
                  </a:ln>
                  <a:solidFill>
                    <a:prstClr val="white"/>
                  </a:solidFill>
                  <a:effectLst/>
                  <a:uLnTx/>
                  <a:uFillTx/>
                  <a:latin typeface="Comic Sans MS" panose="030F0702030302020204" pitchFamily="66" charset="0"/>
                  <a:ea typeface="+mn-ea"/>
                  <a:cs typeface="+mn-cs"/>
                </a:rPr>
                <a:t>Nb leads</a:t>
              </a:r>
            </a:p>
          </p:txBody>
        </p:sp>
        <p:sp>
          <p:nvSpPr>
            <p:cNvPr id="53264" name="TextBox 51"/>
            <p:cNvSpPr txBox="1">
              <a:spLocks noChangeArrowheads="1"/>
            </p:cNvSpPr>
            <p:nvPr/>
          </p:nvSpPr>
          <p:spPr bwMode="auto">
            <a:xfrm>
              <a:off x="4399776" y="4571281"/>
              <a:ext cx="1164254" cy="24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Bi</a:t>
              </a:r>
              <a:r>
                <a:rPr kumimoji="0" lang="en-US" altLang="en-US" sz="1500" b="1" i="0" u="none" strike="noStrike" kern="1200" cap="none" spc="0" normalizeH="0" baseline="-25000" noProof="0" smtClean="0">
                  <a:ln>
                    <a:noFill/>
                  </a:ln>
                  <a:solidFill>
                    <a:prstClr val="black"/>
                  </a:solidFill>
                  <a:effectLst/>
                  <a:uLnTx/>
                  <a:uFillTx/>
                  <a:latin typeface="Comic Sans MS" panose="030F0702030302020204" pitchFamily="66" charset="0"/>
                  <a:ea typeface="+mn-ea"/>
                  <a:cs typeface="+mn-cs"/>
                </a:rPr>
                <a:t>2</a:t>
              </a:r>
              <a:r>
                <a:rPr kumimoji="0" lang="en-US" altLang="en-US" sz="1500" b="1"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Se</a:t>
              </a:r>
              <a:r>
                <a:rPr kumimoji="0" lang="en-US" altLang="en-US" sz="1500" b="1" i="0" u="none" strike="noStrike" kern="1200" cap="none" spc="0" normalizeH="0" baseline="-25000" noProof="0" smtClean="0">
                  <a:ln>
                    <a:noFill/>
                  </a:ln>
                  <a:solidFill>
                    <a:prstClr val="black"/>
                  </a:solidFill>
                  <a:effectLst/>
                  <a:uLnTx/>
                  <a:uFillTx/>
                  <a:latin typeface="Comic Sans MS" panose="030F0702030302020204" pitchFamily="66" charset="0"/>
                  <a:ea typeface="+mn-ea"/>
                  <a:cs typeface="+mn-cs"/>
                </a:rPr>
                <a:t>3 </a:t>
              </a:r>
              <a:r>
                <a:rPr kumimoji="0" lang="en-US" altLang="en-US" sz="1500" b="1"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ribbon</a:t>
              </a:r>
              <a:endParaRPr kumimoji="0" lang="en-US" altLang="en-US" sz="1500" b="1" i="0" u="none" strike="noStrike" kern="1200" cap="none" spc="0" normalizeH="0" baseline="-25000" noProof="0" smtClean="0">
                <a:ln>
                  <a:noFill/>
                </a:ln>
                <a:solidFill>
                  <a:prstClr val="black"/>
                </a:solidFill>
                <a:effectLst/>
                <a:uLnTx/>
                <a:uFillTx/>
                <a:latin typeface="Comic Sans MS" panose="030F0702030302020204" pitchFamily="66" charset="0"/>
                <a:ea typeface="+mn-ea"/>
                <a:cs typeface="+mn-cs"/>
              </a:endParaRPr>
            </a:p>
          </p:txBody>
        </p:sp>
        <p:cxnSp>
          <p:nvCxnSpPr>
            <p:cNvPr id="54" name="Straight Arrow Connector 53"/>
            <p:cNvCxnSpPr/>
            <p:nvPr/>
          </p:nvCxnSpPr>
          <p:spPr>
            <a:xfrm flipH="1" flipV="1">
              <a:off x="4140568" y="3780640"/>
              <a:ext cx="758304" cy="842104"/>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3574829" y="3134594"/>
              <a:ext cx="824705" cy="283457"/>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p:cNvSpPr/>
            <p:nvPr/>
          </p:nvSpPr>
          <p:spPr>
            <a:xfrm>
              <a:off x="3574829" y="3718043"/>
              <a:ext cx="824705" cy="283457"/>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0" name="Straight Arrow Connector 59"/>
            <p:cNvCxnSpPr/>
            <p:nvPr/>
          </p:nvCxnSpPr>
          <p:spPr>
            <a:xfrm flipV="1">
              <a:off x="3734192" y="3859772"/>
              <a:ext cx="0" cy="4570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734192" y="2712952"/>
              <a:ext cx="0" cy="4570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280007" y="4248344"/>
              <a:ext cx="715807" cy="240938"/>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70AD47">
                      <a:lumMod val="75000"/>
                    </a:srgbClr>
                  </a:solidFill>
                  <a:effectLst/>
                  <a:uLnTx/>
                  <a:uFillTx/>
                  <a:latin typeface="Comic Sans MS" panose="030F0702030302020204" pitchFamily="66" charset="0"/>
                  <a:ea typeface="+mn-ea"/>
                  <a:cs typeface="+mn-cs"/>
                </a:rPr>
                <a:t>Gate-2</a:t>
              </a:r>
            </a:p>
          </p:txBody>
        </p:sp>
        <p:sp>
          <p:nvSpPr>
            <p:cNvPr id="64" name="TextBox 63"/>
            <p:cNvSpPr txBox="1"/>
            <p:nvPr/>
          </p:nvSpPr>
          <p:spPr>
            <a:xfrm>
              <a:off x="3363673" y="2459022"/>
              <a:ext cx="715806" cy="240938"/>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70AD47">
                      <a:lumMod val="75000"/>
                    </a:srgbClr>
                  </a:solidFill>
                  <a:effectLst/>
                  <a:uLnTx/>
                  <a:uFillTx/>
                  <a:latin typeface="Comic Sans MS" panose="030F0702030302020204" pitchFamily="66" charset="0"/>
                  <a:ea typeface="+mn-ea"/>
                  <a:cs typeface="+mn-cs"/>
                </a:rPr>
                <a:t>Gate-1</a:t>
              </a:r>
            </a:p>
          </p:txBody>
        </p:sp>
      </p:grpSp>
      <p:sp>
        <p:nvSpPr>
          <p:cNvPr id="53251" name="Rectangle 46"/>
          <p:cNvSpPr>
            <a:spLocks noChangeArrowheads="1"/>
          </p:cNvSpPr>
          <p:nvPr/>
        </p:nvSpPr>
        <p:spPr bwMode="auto">
          <a:xfrm>
            <a:off x="2657475" y="4849813"/>
            <a:ext cx="868680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Bi</a:t>
            </a:r>
            <a:r>
              <a:rPr kumimoji="0" lang="en-US" altLang="en-US" sz="1800" b="0" i="0" u="none" strike="noStrike" kern="1200" cap="none" spc="0" normalizeH="0" baseline="-25000" noProof="0" smtClean="0">
                <a:ln>
                  <a:noFill/>
                </a:ln>
                <a:solidFill>
                  <a:prstClr val="black"/>
                </a:solidFill>
                <a:effectLst/>
                <a:uLnTx/>
                <a:uFillTx/>
                <a:latin typeface="Comic Sans MS" panose="030F0702030302020204" pitchFamily="66" charset="0"/>
                <a:ea typeface="+mn-ea"/>
                <a:cs typeface="+mn-cs"/>
              </a:rPr>
              <a:t>2</a:t>
            </a: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Se</a:t>
            </a:r>
            <a:r>
              <a:rPr kumimoji="0" lang="en-US" altLang="en-US" sz="1800" b="0" i="0" u="none" strike="noStrike" kern="1200" cap="none" spc="0" normalizeH="0" baseline="-25000" noProof="0" smtClean="0">
                <a:ln>
                  <a:noFill/>
                </a:ln>
                <a:solidFill>
                  <a:prstClr val="black"/>
                </a:solidFill>
                <a:effectLst/>
                <a:uLnTx/>
                <a:uFillTx/>
                <a:latin typeface="Comic Sans MS" panose="030F0702030302020204" pitchFamily="66" charset="0"/>
                <a:ea typeface="+mn-ea"/>
                <a:cs typeface="+mn-cs"/>
              </a:rPr>
              <a:t>3</a:t>
            </a: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  19 nm thick , 4 </a:t>
            </a: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a:t>
            </a: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m long, 300 nm wide exfoliated piece</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Junctions: length 300 nm, width 300 nm</a:t>
            </a:r>
          </a:p>
        </p:txBody>
      </p:sp>
      <p:cxnSp>
        <p:nvCxnSpPr>
          <p:cNvPr id="12" name="Straight Arrow Connector 11"/>
          <p:cNvCxnSpPr/>
          <p:nvPr/>
        </p:nvCxnSpPr>
        <p:spPr>
          <a:xfrm flipV="1">
            <a:off x="6581775" y="2398713"/>
            <a:ext cx="0" cy="1035050"/>
          </a:xfrm>
          <a:prstGeom prst="straightConnector1">
            <a:avLst/>
          </a:prstGeom>
          <a:ln>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5395913" y="2322513"/>
            <a:ext cx="1236662" cy="0"/>
          </a:xfrm>
          <a:prstGeom prst="straightConnector1">
            <a:avLst/>
          </a:prstGeom>
          <a:ln>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375275" y="2101850"/>
            <a:ext cx="0" cy="44450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6642100" y="2093913"/>
            <a:ext cx="0" cy="274637"/>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65875" y="3471863"/>
            <a:ext cx="406400"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53257" name="TextBox 58"/>
          <p:cNvSpPr txBox="1">
            <a:spLocks noChangeArrowheads="1"/>
          </p:cNvSpPr>
          <p:nvPr/>
        </p:nvSpPr>
        <p:spPr bwMode="auto">
          <a:xfrm>
            <a:off x="4457700" y="71438"/>
            <a:ext cx="259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S-TI-S dc SQUID</a:t>
            </a:r>
          </a:p>
        </p:txBody>
      </p:sp>
      <p:sp>
        <p:nvSpPr>
          <p:cNvPr id="53258" name="Rectangle 60"/>
          <p:cNvSpPr>
            <a:spLocks noChangeArrowheads="1"/>
          </p:cNvSpPr>
          <p:nvPr/>
        </p:nvSpPr>
        <p:spPr bwMode="auto">
          <a:xfrm>
            <a:off x="3213100" y="5870575"/>
            <a:ext cx="8686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Area loop ~ 6 </a:t>
            </a: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a:t>
            </a: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m</a:t>
            </a:r>
            <a:r>
              <a:rPr kumimoji="0" lang="en-US" altLang="en-US" sz="1800" b="0" i="0" u="none" strike="noStrike" kern="1200" cap="none" spc="0" normalizeH="0" baseline="30000" noProof="0" smtClean="0">
                <a:ln>
                  <a:noFill/>
                </a:ln>
                <a:solidFill>
                  <a:prstClr val="black"/>
                </a:solidFill>
                <a:effectLst/>
                <a:uLnTx/>
                <a:uFillTx/>
                <a:latin typeface="Comic Sans MS" panose="030F0702030302020204" pitchFamily="66" charset="0"/>
                <a:ea typeface="+mn-ea"/>
                <a:cs typeface="+mn-cs"/>
              </a:rPr>
              <a:t>2 </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Area junction ~ 0.9 </a:t>
            </a: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a:t>
            </a: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m</a:t>
            </a:r>
            <a:r>
              <a:rPr kumimoji="0" lang="en-US" altLang="en-US" sz="1800" b="0" i="0" u="none" strike="noStrike" kern="1200" cap="none" spc="0" normalizeH="0" baseline="30000" noProof="0" smtClean="0">
                <a:ln>
                  <a:noFill/>
                </a:ln>
                <a:solidFill>
                  <a:prstClr val="black"/>
                </a:solidFill>
                <a:effectLst/>
                <a:uLnTx/>
                <a:uFillTx/>
                <a:latin typeface="Comic Sans MS" panose="030F0702030302020204" pitchFamily="66" charset="0"/>
                <a:ea typeface="+mn-ea"/>
                <a:cs typeface="+mn-cs"/>
              </a:rPr>
              <a:t>2</a:t>
            </a: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   </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   </a:t>
            </a:r>
          </a:p>
        </p:txBody>
      </p:sp>
      <p:sp>
        <p:nvSpPr>
          <p:cNvPr id="14" name="Left Brace 13"/>
          <p:cNvSpPr/>
          <p:nvPr/>
        </p:nvSpPr>
        <p:spPr>
          <a:xfrm flipH="1">
            <a:off x="6053138" y="5903913"/>
            <a:ext cx="304800" cy="776287"/>
          </a:xfrm>
          <a:prstGeom prst="leftBrace">
            <a:avLst>
              <a:gd name="adj1" fmla="val 30534"/>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60" name="TextBox 15"/>
          <p:cNvSpPr txBox="1">
            <a:spLocks noChangeArrowheads="1"/>
          </p:cNvSpPr>
          <p:nvPr/>
        </p:nvSpPr>
        <p:spPr bwMode="auto">
          <a:xfrm>
            <a:off x="6715125" y="6073775"/>
            <a:ext cx="1266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ratio ~ 60</a:t>
            </a:r>
          </a:p>
        </p:txBody>
      </p:sp>
      <p:sp>
        <p:nvSpPr>
          <p:cNvPr id="53261" name="Rectangle 46"/>
          <p:cNvSpPr>
            <a:spLocks noChangeArrowheads="1"/>
          </p:cNvSpPr>
          <p:nvPr/>
        </p:nvSpPr>
        <p:spPr bwMode="auto">
          <a:xfrm>
            <a:off x="1693863" y="542925"/>
            <a:ext cx="840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Motivation:  can use SQUID loop to adjust relative phase of the junctions and control the Majorana fermions </a:t>
            </a:r>
          </a:p>
        </p:txBody>
      </p:sp>
    </p:spTree>
    <p:extLst>
      <p:ext uri="{BB962C8B-B14F-4D97-AF65-F5344CB8AC3E}">
        <p14:creationId xmlns:p14="http://schemas.microsoft.com/office/powerpoint/2010/main" val="14293197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r="58240" b="4137"/>
          <a:stretch>
            <a:fillRect/>
          </a:stretch>
        </p:blipFill>
        <p:spPr bwMode="auto">
          <a:xfrm>
            <a:off x="1658938" y="508000"/>
            <a:ext cx="2794000" cy="62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42157" t="32190" r="11711" b="7817"/>
          <a:stretch>
            <a:fillRect/>
          </a:stretch>
        </p:blipFill>
        <p:spPr bwMode="auto">
          <a:xfrm>
            <a:off x="4213225" y="508000"/>
            <a:ext cx="3525838" cy="614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6"/>
          <p:cNvSpPr txBox="1">
            <a:spLocks noChangeArrowheads="1"/>
          </p:cNvSpPr>
          <p:nvPr/>
        </p:nvSpPr>
        <p:spPr bwMode="auto">
          <a:xfrm>
            <a:off x="2611438" y="107950"/>
            <a:ext cx="7148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SQUID oscillations --- gate dependence --- envelopes</a:t>
            </a:r>
          </a:p>
        </p:txBody>
      </p:sp>
      <p:sp>
        <p:nvSpPr>
          <p:cNvPr id="54277" name="TextBox 1"/>
          <p:cNvSpPr txBox="1">
            <a:spLocks noChangeArrowheads="1"/>
          </p:cNvSpPr>
          <p:nvPr/>
        </p:nvSpPr>
        <p:spPr bwMode="auto">
          <a:xfrm>
            <a:off x="7739063" y="985838"/>
            <a:ext cx="27114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Envelopes exhibit same behavior as single junction diffraction:</a:t>
            </a: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first node stays high, second vanishes</a:t>
            </a:r>
          </a:p>
        </p:txBody>
      </p:sp>
      <p:sp>
        <p:nvSpPr>
          <p:cNvPr id="54278" name="TextBox 5"/>
          <p:cNvSpPr txBox="1">
            <a:spLocks noChangeArrowheads="1"/>
          </p:cNvSpPr>
          <p:nvPr/>
        </p:nvSpPr>
        <p:spPr bwMode="auto">
          <a:xfrm>
            <a:off x="7739063" y="3324225"/>
            <a:ext cx="25558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SQUID oscillations also do not go to zero as would be expected for </a:t>
            </a: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&lt;&lt;1 and a symmetric SQUID </a:t>
            </a:r>
            <a:endPar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endParaRPr>
          </a:p>
        </p:txBody>
      </p:sp>
      <p:sp>
        <p:nvSpPr>
          <p:cNvPr id="54279" name="Rectangle 7"/>
          <p:cNvSpPr>
            <a:spLocks noChangeArrowheads="1"/>
          </p:cNvSpPr>
          <p:nvPr/>
        </p:nvSpPr>
        <p:spPr bwMode="auto">
          <a:xfrm>
            <a:off x="8158163" y="5664200"/>
            <a:ext cx="1720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 = 2LI</a:t>
            </a:r>
            <a:r>
              <a:rPr kumimoji="0" lang="en-US" altLang="en-US" sz="1800" b="0" i="0" u="none" strike="noStrike" kern="1200" cap="none" spc="0" normalizeH="0" baseline="-25000" noProof="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c</a:t>
            </a: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a:t>
            </a:r>
            <a:r>
              <a:rPr kumimoji="0" lang="en-US" altLang="en-US" sz="1800" b="0" i="0" u="none" strike="noStrike" kern="1200" cap="none" spc="0" normalizeH="0" baseline="-25000" noProof="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0</a:t>
            </a:r>
            <a:endParaRPr kumimoji="0" lang="en-US" altLang="en-US" sz="1800" b="0" i="0" u="none" strike="noStrike" kern="1200" cap="none" spc="0" normalizeH="0" baseline="-25000" noProof="0" smtClean="0">
              <a:ln>
                <a:noFill/>
              </a:ln>
              <a:solidFill>
                <a:prstClr val="black"/>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8446011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637" t="65050" r="46852" b="9764"/>
          <a:stretch>
            <a:fillRect/>
          </a:stretch>
        </p:blipFill>
        <p:spPr bwMode="auto">
          <a:xfrm>
            <a:off x="3810000" y="3462338"/>
            <a:ext cx="4445000"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1001" t="33267" r="56293" b="36150"/>
          <a:stretch>
            <a:fillRect/>
          </a:stretch>
        </p:blipFill>
        <p:spPr bwMode="auto">
          <a:xfrm>
            <a:off x="7151688" y="788988"/>
            <a:ext cx="2490787"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r="12202" b="65038"/>
          <a:stretch>
            <a:fillRect/>
          </a:stretch>
        </p:blipFill>
        <p:spPr bwMode="auto">
          <a:xfrm>
            <a:off x="1892300" y="576263"/>
            <a:ext cx="5259388"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Box 6"/>
          <p:cNvSpPr txBox="1">
            <a:spLocks noChangeArrowheads="1"/>
          </p:cNvSpPr>
          <p:nvPr/>
        </p:nvSpPr>
        <p:spPr bwMode="auto">
          <a:xfrm>
            <a:off x="3582988" y="141288"/>
            <a:ext cx="5299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SQUID oscillations --- gate dependence</a:t>
            </a:r>
          </a:p>
        </p:txBody>
      </p:sp>
      <p:sp>
        <p:nvSpPr>
          <p:cNvPr id="55302" name="TextBox 1"/>
          <p:cNvSpPr txBox="1">
            <a:spLocks noChangeArrowheads="1"/>
          </p:cNvSpPr>
          <p:nvPr/>
        </p:nvSpPr>
        <p:spPr bwMode="auto">
          <a:xfrm>
            <a:off x="2435225" y="6323013"/>
            <a:ext cx="7659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Modulation depth is gate-dependent: peaks drop; nodes stay constant</a:t>
            </a:r>
          </a:p>
        </p:txBody>
      </p:sp>
    </p:spTree>
    <p:extLst>
      <p:ext uri="{BB962C8B-B14F-4D97-AF65-F5344CB8AC3E}">
        <p14:creationId xmlns:p14="http://schemas.microsoft.com/office/powerpoint/2010/main" val="16526669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6"/>
          <p:cNvSpPr txBox="1">
            <a:spLocks noChangeArrowheads="1"/>
          </p:cNvSpPr>
          <p:nvPr/>
        </p:nvSpPr>
        <p:spPr bwMode="auto">
          <a:xfrm>
            <a:off x="3008313" y="38100"/>
            <a:ext cx="6283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Node-lifting in Josephson junctions and SQUIDs</a:t>
            </a:r>
          </a:p>
        </p:txBody>
      </p:sp>
      <p:sp>
        <p:nvSpPr>
          <p:cNvPr id="3" name="TextBox 2"/>
          <p:cNvSpPr txBox="1">
            <a:spLocks noChangeArrowheads="1"/>
          </p:cNvSpPr>
          <p:nvPr/>
        </p:nvSpPr>
        <p:spPr bwMode="auto">
          <a:xfrm>
            <a:off x="1971675" y="2973388"/>
            <a:ext cx="848995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2" indent="0" algn="l" defTabSz="914400" rtl="0" eaLnBrk="1" fontAlgn="base" latinLnBrk="0" hangingPunct="1">
              <a:lnSpc>
                <a:spcPct val="100000"/>
              </a:lnSpc>
              <a:spcBef>
                <a:spcPts val="1800"/>
              </a:spcBef>
              <a:spcAft>
                <a:spcPts val="1200"/>
              </a:spcAft>
              <a:buClrTx/>
              <a:buSzTx/>
              <a:buFontTx/>
              <a:buNone/>
              <a:tabLst/>
              <a:defRPr/>
            </a:pPr>
            <a:r>
              <a:rPr kumimoji="0" lang="en-US" sz="1800" b="0" i="0" u="sng" strike="noStrike" kern="1200" cap="none" spc="0" normalizeH="0" baseline="0" noProof="0" dirty="0" smtClean="0">
                <a:ln>
                  <a:noFill/>
                </a:ln>
                <a:solidFill>
                  <a:srgbClr val="000099"/>
                </a:solidFill>
                <a:effectLst/>
                <a:uLnTx/>
                <a:uFillTx/>
                <a:latin typeface="Comic Sans MS" panose="030F0702030302020204" pitchFamily="66" charset="0"/>
                <a:ea typeface="+mn-ea"/>
                <a:cs typeface="+mn-cs"/>
                <a:sym typeface="Symbol" panose="05050102010706020507" pitchFamily="18" charset="2"/>
              </a:rPr>
              <a:t>dc SQUIDs</a:t>
            </a:r>
            <a:r>
              <a:rPr kumimoji="0" 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mn-ea"/>
                <a:cs typeface="+mn-cs"/>
                <a:sym typeface="Symbol" panose="05050102010706020507" pitchFamily="18" charset="2"/>
              </a:rPr>
              <a:t>:</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sym typeface="Symbol" panose="05050102010706020507" pitchFamily="18" charset="2"/>
              </a:rPr>
              <a:t>sin(/2)-component in the current-phase relation</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mn-ea"/>
                <a:cs typeface="+mn-cs"/>
                <a:sym typeface="Symbol" panose="05050102010706020507" pitchFamily="18" charset="2"/>
              </a:rPr>
              <a:t>Finite inductance of SQUID loop     </a:t>
            </a:r>
            <a:r>
              <a:rPr kumimoji="0" lang="en-US" sz="1800" b="0" i="0" u="none" strike="noStrike" kern="1200" cap="none" spc="0" normalizeH="0" baseline="0" noProof="0" dirty="0" smtClean="0">
                <a:ln>
                  <a:noFill/>
                </a:ln>
                <a:solidFill>
                  <a:srgbClr val="000066"/>
                </a:solidFill>
                <a:effectLst/>
                <a:uLnTx/>
                <a:uFillTx/>
                <a:latin typeface="Comic Sans MS" panose="030F0702030302020204" pitchFamily="66" charset="0"/>
                <a:ea typeface="+mn-ea"/>
                <a:cs typeface="+mn-cs"/>
                <a:sym typeface="Symbol" panose="05050102010706020507" pitchFamily="18" charset="2"/>
              </a:rPr>
              <a:t>	           </a:t>
            </a:r>
            <a:r>
              <a:rPr kumimoji="0" lang="en-US" sz="18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 </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Symbol" panose="05050102010706020507" pitchFamily="18" charset="2"/>
              </a:rPr>
              <a:t>= 2LI</a:t>
            </a:r>
            <a:r>
              <a:rPr kumimoji="0" lang="en-US" sz="1800" b="0" i="0" u="none" strike="noStrike" kern="1200" cap="none" spc="0" normalizeH="0" baseline="-25000" noProof="0" dirty="0">
                <a:ln>
                  <a:noFill/>
                </a:ln>
                <a:solidFill>
                  <a:prstClr val="black"/>
                </a:solidFill>
                <a:effectLst/>
                <a:uLnTx/>
                <a:uFillTx/>
                <a:latin typeface="Comic Sans MS" panose="030F0702030302020204" pitchFamily="66" charset="0"/>
                <a:ea typeface="+mn-ea"/>
                <a:cs typeface="+mn-cs"/>
                <a:sym typeface="Symbol" panose="05050102010706020507" pitchFamily="18" charset="2"/>
              </a:rPr>
              <a:t>c</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Symbol" panose="05050102010706020507" pitchFamily="18" charset="2"/>
              </a:rPr>
              <a:t>/</a:t>
            </a:r>
            <a:r>
              <a:rPr kumimoji="0" lang="en-US" sz="1800" b="0" i="0" u="none" strike="noStrike" kern="1200" cap="none" spc="0" normalizeH="0" baseline="-25000" noProof="0" dirty="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0</a:t>
            </a:r>
            <a:endParaRPr kumimoji="0" lang="en-US" sz="1800" b="0" i="0" u="none" strike="noStrike" kern="1200" cap="none" spc="0" normalizeH="0" baseline="-25000" noProof="0" dirty="0">
              <a:ln>
                <a:noFill/>
              </a:ln>
              <a:solidFill>
                <a:prstClr val="black"/>
              </a:solidFill>
              <a:effectLst/>
              <a:uLnTx/>
              <a:uFillTx/>
              <a:latin typeface="Comic Sans MS" panose="030F0702030302020204" pitchFamily="66" charset="0"/>
              <a:ea typeface="+mn-ea"/>
              <a:cs typeface="+mn-cs"/>
              <a:sym typeface="Symbol" panose="05050102010706020507" pitchFamily="18" charset="2"/>
            </a:endParaRP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mn-ea"/>
                <a:cs typeface="+mn-cs"/>
                <a:sym typeface="Symbol" panose="05050102010706020507" pitchFamily="18" charset="2"/>
              </a:rPr>
              <a:t>Asymmetry in the junction critical currents      </a:t>
            </a:r>
            <a:r>
              <a:rPr kumimoji="0" lang="en-US" sz="18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 = </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Symbol" panose="05050102010706020507" pitchFamily="18" charset="2"/>
              </a:rPr>
              <a:t>(Ic</a:t>
            </a:r>
            <a:r>
              <a:rPr kumimoji="0" lang="en-US" sz="1800" b="0" i="0" u="none" strike="noStrike" kern="1200" cap="none" spc="0" normalizeH="0" baseline="-25000" noProof="0" dirty="0">
                <a:ln>
                  <a:noFill/>
                </a:ln>
                <a:solidFill>
                  <a:prstClr val="black"/>
                </a:solidFill>
                <a:effectLst/>
                <a:uLnTx/>
                <a:uFillTx/>
                <a:latin typeface="Comic Sans MS" panose="030F0702030302020204" pitchFamily="66" charset="0"/>
                <a:ea typeface="+mn-ea"/>
                <a:cs typeface="+mn-cs"/>
                <a:sym typeface="Symbol" panose="05050102010706020507" pitchFamily="18" charset="2"/>
              </a:rPr>
              <a:t>1</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Symbol" panose="05050102010706020507" pitchFamily="18" charset="2"/>
              </a:rPr>
              <a:t>-Ic</a:t>
            </a:r>
            <a:r>
              <a:rPr kumimoji="0" lang="en-US" sz="1800" b="0" i="0" u="none" strike="noStrike" kern="1200" cap="none" spc="0" normalizeH="0" baseline="-25000" noProof="0" dirty="0">
                <a:ln>
                  <a:noFill/>
                </a:ln>
                <a:solidFill>
                  <a:prstClr val="black"/>
                </a:solidFill>
                <a:effectLst/>
                <a:uLnTx/>
                <a:uFillTx/>
                <a:latin typeface="Comic Sans MS" panose="030F0702030302020204" pitchFamily="66" charset="0"/>
                <a:ea typeface="+mn-ea"/>
                <a:cs typeface="+mn-cs"/>
                <a:sym typeface="Symbol" panose="05050102010706020507" pitchFamily="18" charset="2"/>
              </a:rPr>
              <a:t>2</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Symbol" panose="05050102010706020507" pitchFamily="18" charset="2"/>
              </a:rPr>
              <a:t>)/(Ic</a:t>
            </a:r>
            <a:r>
              <a:rPr kumimoji="0" lang="en-US" sz="1800" b="0" i="0" u="none" strike="noStrike" kern="1200" cap="none" spc="0" normalizeH="0" baseline="-25000" noProof="0" dirty="0">
                <a:ln>
                  <a:noFill/>
                </a:ln>
                <a:solidFill>
                  <a:prstClr val="black"/>
                </a:solidFill>
                <a:effectLst/>
                <a:uLnTx/>
                <a:uFillTx/>
                <a:latin typeface="Comic Sans MS" panose="030F0702030302020204" pitchFamily="66" charset="0"/>
                <a:ea typeface="+mn-ea"/>
                <a:cs typeface="+mn-cs"/>
                <a:sym typeface="Symbol" panose="05050102010706020507" pitchFamily="18" charset="2"/>
              </a:rPr>
              <a:t>1</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Symbol" panose="05050102010706020507" pitchFamily="18" charset="2"/>
              </a:rPr>
              <a:t>+Ic</a:t>
            </a:r>
            <a:r>
              <a:rPr kumimoji="0" lang="en-US" sz="1800" b="0" i="0" u="none" strike="noStrike" kern="1200" cap="none" spc="0" normalizeH="0" baseline="-25000" noProof="0" dirty="0">
                <a:ln>
                  <a:noFill/>
                </a:ln>
                <a:solidFill>
                  <a:prstClr val="black"/>
                </a:solidFill>
                <a:effectLst/>
                <a:uLnTx/>
                <a:uFillTx/>
                <a:latin typeface="Comic Sans MS" panose="030F0702030302020204" pitchFamily="66" charset="0"/>
                <a:ea typeface="+mn-ea"/>
                <a:cs typeface="+mn-cs"/>
                <a:sym typeface="Symbol" panose="05050102010706020507" pitchFamily="18" charset="2"/>
              </a:rPr>
              <a:t>2</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Symbol" panose="05050102010706020507" pitchFamily="18" charset="2"/>
              </a:rPr>
              <a:t>) </a:t>
            </a:r>
            <a:endParaRPr kumimoji="0" lang="en-US" sz="18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sym typeface="Symbol" panose="05050102010706020507" pitchFamily="18" charset="2"/>
            </a:endParaRP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sym typeface="Symbol" panose="05050102010706020507" pitchFamily="18" charset="2"/>
              </a:rPr>
              <a:t>Asymmetry in the </a:t>
            </a:r>
            <a:r>
              <a:rPr kumimoji="0" 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mn-ea"/>
                <a:cs typeface="+mn-cs"/>
                <a:sym typeface="Symbol" panose="05050102010706020507" pitchFamily="18" charset="2"/>
              </a:rPr>
              <a:t>SQUID loop inductance         </a:t>
            </a:r>
            <a:r>
              <a:rPr kumimoji="0" lang="en-US" sz="18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 </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Symbol" panose="05050102010706020507" pitchFamily="18" charset="2"/>
              </a:rPr>
              <a:t>= </a:t>
            </a:r>
            <a:r>
              <a:rPr kumimoji="0" lang="en-US" sz="18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(L</a:t>
            </a:r>
            <a:r>
              <a:rPr kumimoji="0" lang="en-US" sz="1800" b="0" i="0" u="none" strike="noStrike" kern="1200" cap="none" spc="0" normalizeH="0" baseline="-25000" noProof="0" dirty="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1</a:t>
            </a:r>
            <a:r>
              <a:rPr kumimoji="0" lang="en-US" sz="18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-L</a:t>
            </a:r>
            <a:r>
              <a:rPr kumimoji="0" lang="en-US" sz="1800" b="0" i="0" u="none" strike="noStrike" kern="1200" cap="none" spc="0" normalizeH="0" baseline="-25000" noProof="0" dirty="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2</a:t>
            </a:r>
            <a:r>
              <a:rPr kumimoji="0" lang="en-US" sz="18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)/(L</a:t>
            </a:r>
            <a:r>
              <a:rPr kumimoji="0" lang="en-US" sz="1800" b="0" i="0" u="none" strike="noStrike" kern="1200" cap="none" spc="0" normalizeH="0" baseline="-25000" noProof="0" dirty="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1</a:t>
            </a:r>
            <a:r>
              <a:rPr kumimoji="0" lang="en-US" sz="18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+L</a:t>
            </a:r>
            <a:r>
              <a:rPr kumimoji="0" lang="en-US" sz="1800" b="0" i="0" u="none" strike="noStrike" kern="1200" cap="none" spc="0" normalizeH="0" baseline="-25000" noProof="0" dirty="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2</a:t>
            </a:r>
            <a:r>
              <a:rPr kumimoji="0" lang="en-US" sz="18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a:t>
            </a:r>
            <a:endParaRPr kumimoji="0" 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mn-ea"/>
              <a:cs typeface="+mn-cs"/>
              <a:sym typeface="Symbol" panose="05050102010706020507" pitchFamily="18" charset="2"/>
            </a:endParaRPr>
          </a:p>
          <a:p>
            <a:pPr marL="282575" marR="0" lvl="2" indent="-282575"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mn-ea"/>
                <a:cs typeface="+mn-cs"/>
                <a:sym typeface="Symbol" panose="05050102010706020507" pitchFamily="18" charset="2"/>
              </a:rPr>
              <a:t>Skewness in the current-phase relation*</a:t>
            </a:r>
            <a:r>
              <a:rPr kumimoji="0" lang="en-US" sz="1800" b="0" i="0" u="none" strike="noStrike" kern="1200" cap="none" spc="0" normalizeH="0" baseline="0" noProof="0" dirty="0">
                <a:ln>
                  <a:noFill/>
                </a:ln>
                <a:solidFill>
                  <a:srgbClr val="1F497D"/>
                </a:solidFill>
                <a:effectLst/>
                <a:uLnTx/>
                <a:uFillTx/>
                <a:latin typeface="Comic Sans MS" panose="030F0702030302020204" pitchFamily="66" charset="0"/>
                <a:ea typeface="+mn-ea"/>
                <a:cs typeface="+mn-cs"/>
                <a:sym typeface="Symbol" panose="05050102010706020507" pitchFamily="18" charset="2"/>
              </a:rPr>
              <a:t>  </a:t>
            </a:r>
            <a:r>
              <a:rPr kumimoji="0" lang="en-US" sz="1800" b="0" i="0" u="none" strike="noStrike" kern="1200" cap="none" spc="0" normalizeH="0" baseline="0" noProof="0" dirty="0" smtClean="0">
                <a:ln>
                  <a:noFill/>
                </a:ln>
                <a:solidFill>
                  <a:srgbClr val="1F497D"/>
                </a:solidFill>
                <a:effectLst/>
                <a:uLnTx/>
                <a:uFillTx/>
                <a:latin typeface="Comic Sans MS" panose="030F0702030302020204" pitchFamily="66" charset="0"/>
                <a:ea typeface="+mn-ea"/>
                <a:cs typeface="+mn-cs"/>
                <a:sym typeface="Symbol" panose="05050102010706020507" pitchFamily="18" charset="2"/>
              </a:rPr>
              <a:t>          </a:t>
            </a:r>
            <a:r>
              <a:rPr kumimoji="0" lang="en-US" sz="18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s = (2</a:t>
            </a:r>
            <a:r>
              <a:rPr kumimoji="0" lang="en-US" sz="1800" b="0" i="0" u="none" strike="noStrike" kern="1200" cap="none" spc="0" normalizeH="0" baseline="-25000" noProof="0" dirty="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max</a:t>
            </a:r>
            <a:r>
              <a:rPr kumimoji="0" lang="en-US" sz="18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 - 1	</a:t>
            </a: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Symbol" panose="05050102010706020507" pitchFamily="18" charset="2"/>
            </a:endParaRPr>
          </a:p>
        </p:txBody>
      </p:sp>
      <p:sp>
        <p:nvSpPr>
          <p:cNvPr id="116743" name="Rectangle 11"/>
          <p:cNvSpPr>
            <a:spLocks noChangeArrowheads="1"/>
          </p:cNvSpPr>
          <p:nvPr/>
        </p:nvSpPr>
        <p:spPr bwMode="auto">
          <a:xfrm>
            <a:off x="2613025" y="5645150"/>
            <a:ext cx="6716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marR="0" lvl="1"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altLang="en-US" sz="1800" b="0" i="1" u="none" strike="noStrike" kern="1200" cap="none" spc="0" normalizeH="0" baseline="0" noProof="0" smtClean="0">
                <a:ln>
                  <a:noFill/>
                </a:ln>
                <a:solidFill>
                  <a:srgbClr val="006600"/>
                </a:solidFill>
                <a:effectLst/>
                <a:uLnTx/>
                <a:uFillTx/>
                <a:latin typeface="Comic Sans MS" panose="030F0702030302020204" pitchFamily="66" charset="0"/>
                <a:ea typeface="+mn-ea"/>
                <a:cs typeface="+mn-cs"/>
                <a:sym typeface="Symbol" panose="05050102010706020507" pitchFamily="18" charset="2"/>
              </a:rPr>
              <a:t>*   Skewness does NOT lift nodes in single junctions</a:t>
            </a:r>
          </a:p>
        </p:txBody>
      </p:sp>
      <p:sp>
        <p:nvSpPr>
          <p:cNvPr id="2" name="Rectangle 1"/>
          <p:cNvSpPr/>
          <p:nvPr/>
        </p:nvSpPr>
        <p:spPr>
          <a:xfrm>
            <a:off x="2033588" y="885825"/>
            <a:ext cx="7875587" cy="1662113"/>
          </a:xfrm>
          <a:prstGeom prst="rect">
            <a:avLst/>
          </a:prstGeom>
        </p:spPr>
        <p:txBody>
          <a:bodyPr>
            <a:sp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1800" b="0" i="0" u="sng" strike="noStrike" kern="1200" cap="none" spc="0" normalizeH="0" baseline="0" noProof="0" dirty="0">
                <a:ln>
                  <a:noFill/>
                </a:ln>
                <a:solidFill>
                  <a:srgbClr val="000099"/>
                </a:solidFill>
                <a:effectLst/>
                <a:uLnTx/>
                <a:uFillTx/>
                <a:latin typeface="Comic Sans MS" panose="030F0702030302020204" pitchFamily="66" charset="0"/>
                <a:ea typeface="+mn-ea"/>
                <a:cs typeface="+mn-cs"/>
              </a:rPr>
              <a:t>Josephson junctions</a:t>
            </a:r>
            <a:r>
              <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rPr>
              <a:t>: </a:t>
            </a:r>
            <a:endPar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sym typeface="Symbol" panose="05050102010706020507" pitchFamily="18" charset="2"/>
            </a:endParaRP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sym typeface="Symbol" panose="05050102010706020507" pitchFamily="18" charset="2"/>
              </a:rPr>
              <a:t>Inhomogeneous current distribution --- usually lifts all nodes</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sym typeface="Symbol" panose="05050102010706020507" pitchFamily="18" charset="2"/>
              </a:rPr>
              <a:t>sin(/2)-component in the current-phase relation</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sym typeface="Symbol" panose="05050102010706020507" pitchFamily="18" charset="2"/>
              </a:rPr>
              <a:t>Edge currents due to MF hybridization (Potter-Fu model)</a:t>
            </a:r>
          </a:p>
        </p:txBody>
      </p:sp>
      <p:grpSp>
        <p:nvGrpSpPr>
          <p:cNvPr id="7" name="Group 6"/>
          <p:cNvGrpSpPr>
            <a:grpSpLocks/>
          </p:cNvGrpSpPr>
          <p:nvPr/>
        </p:nvGrpSpPr>
        <p:grpSpPr bwMode="auto">
          <a:xfrm>
            <a:off x="3287713" y="6243638"/>
            <a:ext cx="4425950" cy="509587"/>
            <a:chOff x="4173663" y="6089799"/>
            <a:chExt cx="4426618" cy="509588"/>
          </a:xfrm>
        </p:grpSpPr>
        <p:sp>
          <p:nvSpPr>
            <p:cNvPr id="13" name="Rectangle 12"/>
            <p:cNvSpPr/>
            <p:nvPr/>
          </p:nvSpPr>
          <p:spPr>
            <a:xfrm>
              <a:off x="4384832" y="6089799"/>
              <a:ext cx="4215449" cy="5095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328" name="Rectangle 5"/>
            <p:cNvSpPr>
              <a:spLocks noChangeArrowheads="1"/>
            </p:cNvSpPr>
            <p:nvPr/>
          </p:nvSpPr>
          <p:spPr bwMode="auto">
            <a:xfrm>
              <a:off x="4173663" y="6129040"/>
              <a:ext cx="43412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marR="0" lvl="1"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altLang="en-US" sz="2000" b="0" i="1"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Ic</a:t>
              </a:r>
              <a:r>
                <a:rPr kumimoji="0" lang="en-US" altLang="en-US" sz="2000" b="0" i="1" u="none" strike="noStrike" kern="1200" cap="none" spc="0" normalizeH="0" baseline="-25000" noProof="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min</a:t>
              </a:r>
              <a:r>
                <a:rPr kumimoji="0" lang="en-US" altLang="en-US" sz="2000" b="0" i="1"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/Ic</a:t>
              </a:r>
              <a:r>
                <a:rPr kumimoji="0" lang="en-US" altLang="en-US" sz="2000" b="0" i="1" u="none" strike="noStrike" kern="1200" cap="none" spc="0" normalizeH="0" baseline="-25000" noProof="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max</a:t>
              </a:r>
              <a:r>
                <a:rPr kumimoji="0" lang="en-US" altLang="en-US" sz="2000" b="0" i="1"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 ~ </a:t>
              </a:r>
              <a:r>
                <a:rPr kumimoji="0" lang="en-US" altLang="en-US" sz="20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sym typeface="Symbol" panose="05050102010706020507" pitchFamily="18" charset="2"/>
                </a:rPr>
                <a:t>    ~    ~    ~  s</a:t>
              </a:r>
              <a:endParaRPr kumimoji="0" lang="en-US" altLang="en-US" sz="2000" b="0" i="1"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sym typeface="Symbol" panose="05050102010706020507" pitchFamily="18" charset="2"/>
              </a:endParaRPr>
            </a:p>
          </p:txBody>
        </p:sp>
      </p:grpSp>
    </p:spTree>
    <p:extLst>
      <p:ext uri="{BB962C8B-B14F-4D97-AF65-F5344CB8AC3E}">
        <p14:creationId xmlns:p14="http://schemas.microsoft.com/office/powerpoint/2010/main" val="604649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674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116743"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2016125"/>
            <a:ext cx="4543425" cy="358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200" y="2370138"/>
            <a:ext cx="3563938" cy="3081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48" name="TextBox 6"/>
          <p:cNvSpPr txBox="1">
            <a:spLocks noChangeArrowheads="1"/>
          </p:cNvSpPr>
          <p:nvPr/>
        </p:nvSpPr>
        <p:spPr bwMode="auto">
          <a:xfrm>
            <a:off x="3538538" y="153988"/>
            <a:ext cx="5294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Simulations of skewed CPR on dc SQUID</a:t>
            </a:r>
          </a:p>
        </p:txBody>
      </p:sp>
      <p:sp>
        <p:nvSpPr>
          <p:cNvPr id="57349" name="TextBox 1"/>
          <p:cNvSpPr txBox="1">
            <a:spLocks noChangeArrowheads="1"/>
          </p:cNvSpPr>
          <p:nvPr/>
        </p:nvSpPr>
        <p:spPr bwMode="auto">
          <a:xfrm>
            <a:off x="7372350" y="2025650"/>
            <a:ext cx="2922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Node-lifting vs. skewness</a:t>
            </a:r>
          </a:p>
        </p:txBody>
      </p:sp>
      <p:sp>
        <p:nvSpPr>
          <p:cNvPr id="57350" name="TextBox 2"/>
          <p:cNvSpPr txBox="1">
            <a:spLocks noChangeArrowheads="1"/>
          </p:cNvSpPr>
          <p:nvPr/>
        </p:nvSpPr>
        <p:spPr bwMode="auto">
          <a:xfrm>
            <a:off x="5140325" y="2708275"/>
            <a:ext cx="1100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sin (</a:t>
            </a:r>
            <a:r>
              <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sym typeface="Symbol" panose="05050102010706020507" pitchFamily="18" charset="2"/>
              </a:rPr>
              <a:t>/2)</a:t>
            </a:r>
            <a:endPar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endParaRPr>
          </a:p>
        </p:txBody>
      </p:sp>
      <p:sp>
        <p:nvSpPr>
          <p:cNvPr id="57351" name="TextBox 6"/>
          <p:cNvSpPr txBox="1">
            <a:spLocks noChangeArrowheads="1"/>
          </p:cNvSpPr>
          <p:nvPr/>
        </p:nvSpPr>
        <p:spPr bwMode="auto">
          <a:xfrm>
            <a:off x="5175250" y="3062288"/>
            <a:ext cx="1065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6600"/>
                </a:solidFill>
                <a:effectLst/>
                <a:uLnTx/>
                <a:uFillTx/>
                <a:latin typeface="Comic Sans MS" panose="030F0702030302020204" pitchFamily="66" charset="0"/>
                <a:ea typeface="+mn-ea"/>
                <a:cs typeface="+mn-cs"/>
              </a:rPr>
              <a:t>skew (</a:t>
            </a:r>
            <a:r>
              <a:rPr kumimoji="0" lang="en-US" altLang="en-US" sz="1800" b="0" i="0" u="none" strike="noStrike" kern="1200" cap="none" spc="0" normalizeH="0" baseline="0" noProof="0" smtClean="0">
                <a:ln>
                  <a:noFill/>
                </a:ln>
                <a:solidFill>
                  <a:srgbClr val="006600"/>
                </a:solidFill>
                <a:effectLst/>
                <a:uLnTx/>
                <a:uFillTx/>
                <a:latin typeface="Comic Sans MS" panose="030F0702030302020204" pitchFamily="66" charset="0"/>
                <a:ea typeface="+mn-ea"/>
                <a:cs typeface="+mn-cs"/>
                <a:sym typeface="Symbol" panose="05050102010706020507" pitchFamily="18" charset="2"/>
              </a:rPr>
              <a:t>)</a:t>
            </a:r>
            <a:endParaRPr kumimoji="0" lang="en-US" altLang="en-US" sz="1800" b="0" i="0" u="none" strike="noStrike" kern="1200" cap="none" spc="0" normalizeH="0" baseline="0" noProof="0" smtClean="0">
              <a:ln>
                <a:noFill/>
              </a:ln>
              <a:solidFill>
                <a:srgbClr val="006600"/>
              </a:solidFill>
              <a:effectLst/>
              <a:uLnTx/>
              <a:uFillTx/>
              <a:latin typeface="Comic Sans MS" panose="030F0702030302020204" pitchFamily="66" charset="0"/>
              <a:ea typeface="+mn-ea"/>
              <a:cs typeface="+mn-cs"/>
            </a:endParaRPr>
          </a:p>
        </p:txBody>
      </p:sp>
      <p:sp>
        <p:nvSpPr>
          <p:cNvPr id="57352" name="TextBox 7"/>
          <p:cNvSpPr txBox="1">
            <a:spLocks noChangeArrowheads="1"/>
          </p:cNvSpPr>
          <p:nvPr/>
        </p:nvSpPr>
        <p:spPr bwMode="auto">
          <a:xfrm>
            <a:off x="5199063" y="2330450"/>
            <a:ext cx="839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FF0000"/>
                </a:solidFill>
                <a:effectLst/>
                <a:uLnTx/>
                <a:uFillTx/>
                <a:latin typeface="Comic Sans MS" panose="030F0702030302020204" pitchFamily="66" charset="0"/>
                <a:ea typeface="+mn-ea"/>
                <a:cs typeface="+mn-cs"/>
              </a:rPr>
              <a:t>sin (</a:t>
            </a:r>
            <a:r>
              <a:rPr kumimoji="0" lang="en-US" altLang="en-US" sz="1800" b="0" i="0" u="none" strike="noStrike" kern="1200" cap="none" spc="0" normalizeH="0" baseline="0" noProof="0" smtClean="0">
                <a:ln>
                  <a:noFill/>
                </a:ln>
                <a:solidFill>
                  <a:srgbClr val="FF0000"/>
                </a:solidFill>
                <a:effectLst/>
                <a:uLnTx/>
                <a:uFillTx/>
                <a:latin typeface="Comic Sans MS" panose="030F0702030302020204" pitchFamily="66" charset="0"/>
                <a:ea typeface="+mn-ea"/>
                <a:cs typeface="+mn-cs"/>
                <a:sym typeface="Symbol" panose="05050102010706020507" pitchFamily="18" charset="2"/>
              </a:rPr>
              <a:t>)</a:t>
            </a:r>
            <a:endParaRPr kumimoji="0" lang="en-US" altLang="en-US" sz="1800" b="0" i="0" u="none" strike="noStrike" kern="1200" cap="none" spc="0" normalizeH="0" baseline="0" noProof="0" smtClean="0">
              <a:ln>
                <a:noFill/>
              </a:ln>
              <a:solidFill>
                <a:srgbClr val="FF0000"/>
              </a:solidFill>
              <a:effectLst/>
              <a:uLnTx/>
              <a:uFillTx/>
              <a:latin typeface="Comic Sans MS" panose="030F0702030302020204" pitchFamily="66" charset="0"/>
              <a:ea typeface="+mn-ea"/>
              <a:cs typeface="+mn-cs"/>
            </a:endParaRPr>
          </a:p>
        </p:txBody>
      </p:sp>
      <p:sp>
        <p:nvSpPr>
          <p:cNvPr id="9" name="TextBox 8"/>
          <p:cNvSpPr txBox="1">
            <a:spLocks noRot="1" noChangeAspect="1" noMove="1" noResize="1" noEditPoints="1" noAdjustHandles="1" noChangeArrowheads="1" noChangeShapeType="1" noTextEdit="1"/>
          </p:cNvSpPr>
          <p:nvPr/>
        </p:nvSpPr>
        <p:spPr bwMode="auto">
          <a:xfrm>
            <a:off x="1755269" y="5754814"/>
            <a:ext cx="8834733" cy="800219"/>
          </a:xfrm>
          <a:prstGeom prst="rect">
            <a:avLst/>
          </a:prstGeom>
          <a:blipFill rotWithShape="0">
            <a:blip r:embed="rId4"/>
            <a:stretch>
              <a:fillRect l="-483" t="-4580" r="-276" b="-12214"/>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Comic Sans MS" panose="030F0702030302020204" pitchFamily="66" charset="0"/>
                <a:ea typeface="+mn-ea"/>
                <a:cs typeface="+mn-cs"/>
              </a:rPr>
              <a:t> </a:t>
            </a:r>
          </a:p>
        </p:txBody>
      </p:sp>
      <p:sp>
        <p:nvSpPr>
          <p:cNvPr id="57354" name="Rectangle 1"/>
          <p:cNvSpPr>
            <a:spLocks noChangeArrowheads="1"/>
          </p:cNvSpPr>
          <p:nvPr/>
        </p:nvSpPr>
        <p:spPr bwMode="auto">
          <a:xfrm>
            <a:off x="1892300" y="774700"/>
            <a:ext cx="42799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marR="0" lvl="1" indent="0" algn="l" defTabSz="914400" rtl="0" eaLnBrk="1" fontAlgn="base" latinLnBrk="0" hangingPunct="1">
              <a:lnSpc>
                <a:spcPct val="110000"/>
              </a:lnSpc>
              <a:spcBef>
                <a:spcPct val="0"/>
              </a:spcBef>
              <a:spcAft>
                <a:spcPts val="600"/>
              </a:spcAft>
              <a:buClrTx/>
              <a:buSzTx/>
              <a:buFont typeface="Arial" panose="020B0604020202020204" pitchFamily="34" charset="0"/>
              <a:buNone/>
              <a:tabLst/>
              <a:defRPr/>
            </a:pPr>
            <a:r>
              <a:rPr kumimoji="0" lang="en-US" altLang="en-US" sz="1800" b="0" i="0" u="none" strike="noStrike" kern="1200" cap="none" spc="0" normalizeH="0" baseline="0" noProof="0" smtClean="0">
                <a:ln>
                  <a:noFill/>
                </a:ln>
                <a:solidFill>
                  <a:srgbClr val="006600"/>
                </a:solidFill>
                <a:effectLst/>
                <a:uLnTx/>
                <a:uFillTx/>
                <a:latin typeface="Comic Sans MS" panose="030F0702030302020204" pitchFamily="66" charset="0"/>
                <a:ea typeface="+mn-ea"/>
                <a:cs typeface="+mn-cs"/>
                <a:sym typeface="Symbol" panose="05050102010706020507" pitchFamily="18" charset="2"/>
              </a:rPr>
              <a:t>Skewness arises from transport through high transparency quantized Andreev bound states </a:t>
            </a:r>
          </a:p>
        </p:txBody>
      </p:sp>
      <p:pic>
        <p:nvPicPr>
          <p:cNvPr id="57355" name="Picture 2"/>
          <p:cNvPicPr>
            <a:picLocks noChangeAspect="1" noChangeArrowheads="1"/>
          </p:cNvPicPr>
          <p:nvPr/>
        </p:nvPicPr>
        <p:blipFill>
          <a:blip r:embed="rId5">
            <a:extLst>
              <a:ext uri="{28A0092B-C50C-407E-A947-70E740481C1C}">
                <a14:useLocalDpi xmlns:a14="http://schemas.microsoft.com/office/drawing/2010/main" val="0"/>
              </a:ext>
            </a:extLst>
          </a:blip>
          <a:srcRect l="4578" t="6787" r="11395" b="9055"/>
          <a:stretch>
            <a:fillRect/>
          </a:stretch>
        </p:blipFill>
        <p:spPr bwMode="auto">
          <a:xfrm>
            <a:off x="6437313" y="736600"/>
            <a:ext cx="3409950" cy="98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23013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938" y="446088"/>
            <a:ext cx="7446962" cy="533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395" name="TextBox 6"/>
          <p:cNvSpPr txBox="1">
            <a:spLocks noChangeArrowheads="1"/>
          </p:cNvSpPr>
          <p:nvPr/>
        </p:nvSpPr>
        <p:spPr bwMode="auto">
          <a:xfrm>
            <a:off x="2976563" y="139700"/>
            <a:ext cx="6259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CPR Measurements via Interferometer technique</a:t>
            </a:r>
          </a:p>
        </p:txBody>
      </p:sp>
      <p:sp>
        <p:nvSpPr>
          <p:cNvPr id="59396" name="TextBox 1"/>
          <p:cNvSpPr txBox="1">
            <a:spLocks noChangeArrowheads="1"/>
          </p:cNvSpPr>
          <p:nvPr/>
        </p:nvSpPr>
        <p:spPr bwMode="auto">
          <a:xfrm>
            <a:off x="2732088" y="5849938"/>
            <a:ext cx="643096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No 4</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-periodicity --- expected for a static measurements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Very small skewness but need to measure when gated</a:t>
            </a:r>
            <a:endPar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5405855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6"/>
          <p:cNvSpPr txBox="1">
            <a:spLocks noChangeArrowheads="1"/>
          </p:cNvSpPr>
          <p:nvPr/>
        </p:nvSpPr>
        <p:spPr bwMode="auto">
          <a:xfrm>
            <a:off x="3813175" y="68263"/>
            <a:ext cx="5383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Frequency-dependent CPR Measurements </a:t>
            </a:r>
          </a:p>
        </p:txBody>
      </p:sp>
      <p:grpSp>
        <p:nvGrpSpPr>
          <p:cNvPr id="34" name="Group 33"/>
          <p:cNvGrpSpPr>
            <a:grpSpLocks/>
          </p:cNvGrpSpPr>
          <p:nvPr/>
        </p:nvGrpSpPr>
        <p:grpSpPr bwMode="auto">
          <a:xfrm>
            <a:off x="7515225" y="2058988"/>
            <a:ext cx="1989138" cy="1047750"/>
            <a:chOff x="6965916" y="1303940"/>
            <a:chExt cx="3380204" cy="1915816"/>
          </a:xfrm>
        </p:grpSpPr>
        <p:pic>
          <p:nvPicPr>
            <p:cNvPr id="60455" name="Picture 30"/>
            <p:cNvPicPr>
              <a:picLocks noChangeAspect="1"/>
            </p:cNvPicPr>
            <p:nvPr/>
          </p:nvPicPr>
          <p:blipFill>
            <a:blip r:embed="rId2" cstate="print">
              <a:extLst>
                <a:ext uri="{28A0092B-C50C-407E-A947-70E740481C1C}">
                  <a14:useLocalDpi xmlns:a14="http://schemas.microsoft.com/office/drawing/2010/main" val="0"/>
                </a:ext>
              </a:extLst>
            </a:blip>
            <a:srcRect l="14941" t="24905" r="1868" b="12833"/>
            <a:stretch>
              <a:fillRect/>
            </a:stretch>
          </p:blipFill>
          <p:spPr bwMode="auto">
            <a:xfrm>
              <a:off x="6965916" y="1303940"/>
              <a:ext cx="3380204" cy="189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6" name="Picture 38"/>
            <p:cNvPicPr>
              <a:picLocks noChangeAspect="1"/>
            </p:cNvPicPr>
            <p:nvPr/>
          </p:nvPicPr>
          <p:blipFill>
            <a:blip r:embed="rId3" cstate="print">
              <a:extLst>
                <a:ext uri="{28A0092B-C50C-407E-A947-70E740481C1C}">
                  <a14:useLocalDpi xmlns:a14="http://schemas.microsoft.com/office/drawing/2010/main" val="0"/>
                </a:ext>
              </a:extLst>
            </a:blip>
            <a:srcRect l="25319" t="52827" r="71568" b="34721"/>
            <a:stretch>
              <a:fillRect/>
            </a:stretch>
          </p:blipFill>
          <p:spPr bwMode="auto">
            <a:xfrm>
              <a:off x="8157479" y="3027358"/>
              <a:ext cx="132898" cy="19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7" name="Picture 40"/>
            <p:cNvPicPr>
              <a:picLocks noChangeAspect="1"/>
            </p:cNvPicPr>
            <p:nvPr/>
          </p:nvPicPr>
          <p:blipFill>
            <a:blip r:embed="rId3" cstate="print">
              <a:extLst>
                <a:ext uri="{28A0092B-C50C-407E-A947-70E740481C1C}">
                  <a14:useLocalDpi xmlns:a14="http://schemas.microsoft.com/office/drawing/2010/main" val="0"/>
                </a:ext>
              </a:extLst>
            </a:blip>
            <a:srcRect l="25319" t="52827" r="71568" b="34721"/>
            <a:stretch>
              <a:fillRect/>
            </a:stretch>
          </p:blipFill>
          <p:spPr bwMode="auto">
            <a:xfrm>
              <a:off x="8136527" y="1305820"/>
              <a:ext cx="132898" cy="19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 name="TextBox 1"/>
          <p:cNvSpPr txBox="1">
            <a:spLocks noChangeArrowheads="1"/>
          </p:cNvSpPr>
          <p:nvPr/>
        </p:nvSpPr>
        <p:spPr bwMode="auto">
          <a:xfrm>
            <a:off x="2236788" y="5975350"/>
            <a:ext cx="8167687"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Modulation shows skewness expected from high transparency states,     but no signatures of sin(</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/2) </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Wingdings 3" panose="05040102010807070707" pitchFamily="18" charset="2"/>
              </a:rPr>
              <a:t> not there?  suppressed by qp poisoning? </a:t>
            </a:r>
            <a:endPar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endParaRPr>
          </a:p>
        </p:txBody>
      </p:sp>
      <p:sp>
        <p:nvSpPr>
          <p:cNvPr id="21" name="TextBox 7"/>
          <p:cNvSpPr txBox="1">
            <a:spLocks noChangeArrowheads="1"/>
          </p:cNvSpPr>
          <p:nvPr/>
        </p:nvSpPr>
        <p:spPr bwMode="auto">
          <a:xfrm>
            <a:off x="2332038" y="558800"/>
            <a:ext cx="438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Asymmetric dc SQUID technique</a:t>
            </a:r>
          </a:p>
        </p:txBody>
      </p:sp>
      <p:grpSp>
        <p:nvGrpSpPr>
          <p:cNvPr id="3" name="Group 2"/>
          <p:cNvGrpSpPr>
            <a:grpSpLocks/>
          </p:cNvGrpSpPr>
          <p:nvPr/>
        </p:nvGrpSpPr>
        <p:grpSpPr bwMode="auto">
          <a:xfrm>
            <a:off x="7277100" y="628650"/>
            <a:ext cx="2001838" cy="1189038"/>
            <a:chOff x="1460729" y="2697779"/>
            <a:chExt cx="2572503" cy="1519238"/>
          </a:xfrm>
        </p:grpSpPr>
        <p:grpSp>
          <p:nvGrpSpPr>
            <p:cNvPr id="60442" name="Group 73733"/>
            <p:cNvGrpSpPr>
              <a:grpSpLocks/>
            </p:cNvGrpSpPr>
            <p:nvPr/>
          </p:nvGrpSpPr>
          <p:grpSpPr bwMode="auto">
            <a:xfrm>
              <a:off x="2068742" y="2697779"/>
              <a:ext cx="1290637" cy="1519238"/>
              <a:chOff x="6894706" y="2055571"/>
              <a:chExt cx="2135901" cy="2739539"/>
            </a:xfrm>
          </p:grpSpPr>
          <p:sp>
            <p:nvSpPr>
              <p:cNvPr id="23" name="Oval 22"/>
              <p:cNvSpPr/>
              <p:nvPr/>
            </p:nvSpPr>
            <p:spPr>
              <a:xfrm>
                <a:off x="7005989" y="2509113"/>
                <a:ext cx="1829856" cy="183245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4" name="Straight Connector 23"/>
              <p:cNvCxnSpPr/>
              <p:nvPr/>
            </p:nvCxnSpPr>
            <p:spPr>
              <a:xfrm flipH="1">
                <a:off x="8677166" y="3258921"/>
                <a:ext cx="354493" cy="3547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8646782" y="3244290"/>
                <a:ext cx="354491" cy="35112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448" name="Group 4"/>
              <p:cNvGrpSpPr>
                <a:grpSpLocks/>
              </p:cNvGrpSpPr>
              <p:nvPr/>
            </p:nvGrpSpPr>
            <p:grpSpPr bwMode="auto">
              <a:xfrm>
                <a:off x="6894706" y="3313349"/>
                <a:ext cx="227685" cy="227685"/>
                <a:chOff x="7462110" y="4036160"/>
                <a:chExt cx="354177" cy="352912"/>
              </a:xfrm>
            </p:grpSpPr>
            <p:cxnSp>
              <p:nvCxnSpPr>
                <p:cNvPr id="32" name="Straight Connector 31"/>
                <p:cNvCxnSpPr/>
                <p:nvPr/>
              </p:nvCxnSpPr>
              <p:spPr>
                <a:xfrm flipH="1">
                  <a:off x="7461908" y="4036835"/>
                  <a:ext cx="299351" cy="351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7461908" y="4036835"/>
                  <a:ext cx="299351" cy="351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flipH="1" flipV="1">
                <a:off x="7900659" y="2055571"/>
                <a:ext cx="3377" cy="4535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900659" y="4341568"/>
                <a:ext cx="0" cy="4535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7839889" y="2443276"/>
                <a:ext cx="141797" cy="1353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Oval 30"/>
              <p:cNvSpPr/>
              <p:nvPr/>
            </p:nvSpPr>
            <p:spPr>
              <a:xfrm>
                <a:off x="7839889" y="4283047"/>
                <a:ext cx="141797" cy="135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60443" name="TextBox 73732"/>
            <p:cNvSpPr txBox="1">
              <a:spLocks noChangeArrowheads="1"/>
            </p:cNvSpPr>
            <p:nvPr/>
          </p:nvSpPr>
          <p:spPr bwMode="auto">
            <a:xfrm>
              <a:off x="1460729" y="2850178"/>
              <a:ext cx="708864" cy="58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I</a:t>
              </a:r>
              <a:r>
                <a:rPr kumimoji="0" lang="en-US" altLang="en-US" sz="24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rPr>
                <a:t>c1</a:t>
              </a:r>
            </a:p>
          </p:txBody>
        </p:sp>
        <p:sp>
          <p:nvSpPr>
            <p:cNvPr id="60444" name="TextBox 75"/>
            <p:cNvSpPr txBox="1">
              <a:spLocks noChangeArrowheads="1"/>
            </p:cNvSpPr>
            <p:nvPr/>
          </p:nvSpPr>
          <p:spPr bwMode="auto">
            <a:xfrm>
              <a:off x="3283179" y="2850178"/>
              <a:ext cx="750053" cy="58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I</a:t>
              </a:r>
              <a:r>
                <a:rPr kumimoji="0" lang="en-US" altLang="en-US" sz="24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rPr>
                <a:t>c2</a:t>
              </a:r>
            </a:p>
          </p:txBody>
        </p:sp>
      </p:grpSp>
      <p:sp>
        <p:nvSpPr>
          <p:cNvPr id="35" name="TextBox 7"/>
          <p:cNvSpPr txBox="1">
            <a:spLocks noChangeArrowheads="1"/>
          </p:cNvSpPr>
          <p:nvPr/>
        </p:nvSpPr>
        <p:spPr bwMode="auto">
          <a:xfrm>
            <a:off x="2360613" y="1019175"/>
            <a:ext cx="48577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altLang="en-US" sz="17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Junction embedded in a dc SQUID</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altLang="en-US" sz="17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Measure critical current vs. flux</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7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Modulation mirrors the CPR of the small junction for I</a:t>
            </a:r>
            <a:r>
              <a:rPr kumimoji="0" lang="en-US" altLang="en-US" sz="17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rPr>
              <a:t>c1 </a:t>
            </a:r>
            <a:r>
              <a:rPr kumimoji="0" lang="en-US" altLang="en-US" sz="17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&lt;&lt; I</a:t>
            </a:r>
            <a:r>
              <a:rPr kumimoji="0" lang="en-US" altLang="en-US" sz="17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rPr>
              <a:t>c2 </a:t>
            </a:r>
          </a:p>
        </p:txBody>
      </p:sp>
      <p:sp>
        <p:nvSpPr>
          <p:cNvPr id="10" name="Rectangle 9"/>
          <p:cNvSpPr/>
          <p:nvPr/>
        </p:nvSpPr>
        <p:spPr>
          <a:xfrm>
            <a:off x="2168525" y="2584450"/>
            <a:ext cx="227013" cy="217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p:cNvSpPr/>
          <p:nvPr/>
        </p:nvSpPr>
        <p:spPr>
          <a:xfrm>
            <a:off x="1941513" y="3154363"/>
            <a:ext cx="227012"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6" name="Group 5"/>
          <p:cNvGrpSpPr>
            <a:grpSpLocks/>
          </p:cNvGrpSpPr>
          <p:nvPr/>
        </p:nvGrpSpPr>
        <p:grpSpPr bwMode="auto">
          <a:xfrm>
            <a:off x="1644650" y="2441575"/>
            <a:ext cx="5646738" cy="3413125"/>
            <a:chOff x="120991" y="2442365"/>
            <a:chExt cx="5645893" cy="3412235"/>
          </a:xfrm>
        </p:grpSpPr>
        <p:pic>
          <p:nvPicPr>
            <p:cNvPr id="60439" name="Picture 28"/>
            <p:cNvPicPr>
              <a:picLocks noChangeAspect="1"/>
            </p:cNvPicPr>
            <p:nvPr/>
          </p:nvPicPr>
          <p:blipFill>
            <a:blip r:embed="rId4">
              <a:extLst>
                <a:ext uri="{28A0092B-C50C-407E-A947-70E740481C1C}">
                  <a14:useLocalDpi xmlns:a14="http://schemas.microsoft.com/office/drawing/2010/main" val="0"/>
                </a:ext>
              </a:extLst>
            </a:blip>
            <a:srcRect t="4301" b="8992"/>
            <a:stretch>
              <a:fillRect/>
            </a:stretch>
          </p:blipFill>
          <p:spPr bwMode="auto">
            <a:xfrm>
              <a:off x="605833" y="2442365"/>
              <a:ext cx="5161051" cy="308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40" name="TextBox 7"/>
            <p:cNvSpPr txBox="1">
              <a:spLocks noChangeArrowheads="1"/>
            </p:cNvSpPr>
            <p:nvPr/>
          </p:nvSpPr>
          <p:spPr bwMode="auto">
            <a:xfrm>
              <a:off x="120991" y="3846295"/>
              <a:ext cx="5914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I</a:t>
              </a:r>
              <a:r>
                <a:rPr kumimoji="0" lang="en-US" altLang="en-US" sz="2400" b="1"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rPr>
                <a:t>c</a:t>
              </a:r>
            </a:p>
          </p:txBody>
        </p:sp>
        <p:sp>
          <p:nvSpPr>
            <p:cNvPr id="60441" name="TextBox 7"/>
            <p:cNvSpPr txBox="1">
              <a:spLocks noChangeArrowheads="1"/>
            </p:cNvSpPr>
            <p:nvPr/>
          </p:nvSpPr>
          <p:spPr bwMode="auto">
            <a:xfrm>
              <a:off x="2674625" y="5392935"/>
              <a:ext cx="5914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a:t>
              </a:r>
              <a:endParaRPr kumimoji="0" lang="en-US" altLang="en-US" sz="2400" b="1"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endParaRPr>
            </a:p>
          </p:txBody>
        </p:sp>
      </p:grpSp>
      <p:grpSp>
        <p:nvGrpSpPr>
          <p:cNvPr id="7" name="Group 6"/>
          <p:cNvGrpSpPr>
            <a:grpSpLocks/>
          </p:cNvGrpSpPr>
          <p:nvPr/>
        </p:nvGrpSpPr>
        <p:grpSpPr bwMode="auto">
          <a:xfrm>
            <a:off x="6980238" y="3138488"/>
            <a:ext cx="3103562" cy="2424112"/>
            <a:chOff x="5456082" y="3138537"/>
            <a:chExt cx="3104154" cy="2423743"/>
          </a:xfrm>
        </p:grpSpPr>
        <p:sp>
          <p:nvSpPr>
            <p:cNvPr id="60429" name="TextBox 7"/>
            <p:cNvSpPr txBox="1">
              <a:spLocks noChangeArrowheads="1"/>
            </p:cNvSpPr>
            <p:nvPr/>
          </p:nvSpPr>
          <p:spPr bwMode="auto">
            <a:xfrm rot="-5400000">
              <a:off x="4899875" y="4381017"/>
              <a:ext cx="1512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Skewness</a:t>
              </a:r>
              <a:endParaRPr kumimoji="0" lang="en-US" altLang="en-US" sz="2000" b="1"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endParaRPr>
            </a:p>
          </p:txBody>
        </p:sp>
        <p:grpSp>
          <p:nvGrpSpPr>
            <p:cNvPr id="60430" name="Group 3"/>
            <p:cNvGrpSpPr>
              <a:grpSpLocks/>
            </p:cNvGrpSpPr>
            <p:nvPr/>
          </p:nvGrpSpPr>
          <p:grpSpPr bwMode="auto">
            <a:xfrm>
              <a:off x="5963818" y="3138537"/>
              <a:ext cx="2596418" cy="2423743"/>
              <a:chOff x="5248448" y="3342565"/>
              <a:chExt cx="3066526" cy="2974586"/>
            </a:xfrm>
          </p:grpSpPr>
          <p:pic>
            <p:nvPicPr>
              <p:cNvPr id="60431" name="Picture 32"/>
              <p:cNvPicPr>
                <a:picLocks noChangeAspect="1"/>
              </p:cNvPicPr>
              <p:nvPr/>
            </p:nvPicPr>
            <p:blipFill>
              <a:blip r:embed="rId5">
                <a:extLst>
                  <a:ext uri="{28A0092B-C50C-407E-A947-70E740481C1C}">
                    <a14:useLocalDpi xmlns:a14="http://schemas.microsoft.com/office/drawing/2010/main" val="0"/>
                  </a:ext>
                </a:extLst>
              </a:blip>
              <a:srcRect l="55981" r="11137" b="7140"/>
              <a:stretch>
                <a:fillRect/>
              </a:stretch>
            </p:blipFill>
            <p:spPr bwMode="auto">
              <a:xfrm>
                <a:off x="5248448" y="3342565"/>
                <a:ext cx="3066526" cy="297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5505789" y="3813980"/>
                <a:ext cx="136897" cy="136360"/>
              </a:xfrm>
              <a:prstGeom prst="ellipse">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Oval 44"/>
              <p:cNvSpPr/>
              <p:nvPr/>
            </p:nvSpPr>
            <p:spPr>
              <a:xfrm>
                <a:off x="5586427" y="4710057"/>
                <a:ext cx="136896" cy="136360"/>
              </a:xfrm>
              <a:prstGeom prst="ellipse">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Oval 46"/>
              <p:cNvSpPr/>
              <p:nvPr/>
            </p:nvSpPr>
            <p:spPr>
              <a:xfrm>
                <a:off x="5734574" y="4544477"/>
                <a:ext cx="136897" cy="136360"/>
              </a:xfrm>
              <a:prstGeom prst="ellipse">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Oval 47"/>
              <p:cNvSpPr/>
              <p:nvPr/>
            </p:nvSpPr>
            <p:spPr>
              <a:xfrm>
                <a:off x="6075877" y="5037320"/>
                <a:ext cx="138772" cy="136360"/>
              </a:xfrm>
              <a:prstGeom prst="ellipse">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Oval 48"/>
              <p:cNvSpPr/>
              <p:nvPr/>
            </p:nvSpPr>
            <p:spPr>
              <a:xfrm>
                <a:off x="6381550" y="5537953"/>
                <a:ext cx="136896" cy="136360"/>
              </a:xfrm>
              <a:prstGeom prst="ellipse">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Oval 49"/>
              <p:cNvSpPr/>
              <p:nvPr/>
            </p:nvSpPr>
            <p:spPr>
              <a:xfrm>
                <a:off x="7026650" y="5867165"/>
                <a:ext cx="136896" cy="136360"/>
              </a:xfrm>
              <a:prstGeom prst="ellipse">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Oval 50"/>
              <p:cNvSpPr/>
              <p:nvPr/>
            </p:nvSpPr>
            <p:spPr>
              <a:xfrm>
                <a:off x="7849902" y="5559382"/>
                <a:ext cx="136897" cy="136360"/>
              </a:xfrm>
              <a:prstGeom prst="ellipse">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60428" name="TextBox 7"/>
          <p:cNvSpPr txBox="1">
            <a:spLocks noChangeArrowheads="1"/>
          </p:cNvSpPr>
          <p:nvPr/>
        </p:nvSpPr>
        <p:spPr bwMode="auto">
          <a:xfrm>
            <a:off x="8604250" y="5513388"/>
            <a:ext cx="592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T</a:t>
            </a:r>
            <a:endParaRPr kumimoji="0" lang="en-US" altLang="en-US" sz="2400" b="1"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071351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1" grpId="0"/>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6"/>
          <p:cNvSpPr txBox="1">
            <a:spLocks noChangeArrowheads="1"/>
          </p:cNvSpPr>
          <p:nvPr/>
        </p:nvSpPr>
        <p:spPr bwMode="auto">
          <a:xfrm>
            <a:off x="4391025" y="63500"/>
            <a:ext cx="3506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Moving on --- next steps</a:t>
            </a:r>
          </a:p>
        </p:txBody>
      </p:sp>
      <p:sp>
        <p:nvSpPr>
          <p:cNvPr id="62467" name="TextBox 2"/>
          <p:cNvSpPr txBox="1">
            <a:spLocks noChangeArrowheads="1"/>
          </p:cNvSpPr>
          <p:nvPr/>
        </p:nvSpPr>
        <p:spPr bwMode="auto">
          <a:xfrm>
            <a:off x="2176463" y="2857500"/>
            <a:ext cx="7502525"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1800"/>
              </a:spcAft>
              <a:buClrTx/>
              <a:buSzTx/>
              <a:buFontTx/>
              <a:buNone/>
              <a:tabLst/>
              <a:defRPr/>
            </a:pP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Symbol" panose="05050102010706020507" pitchFamily="18" charset="2"/>
              </a:rPr>
              <a:t>Need to demonstrate braiding --- parity changes associated with MF exchange AND their non-Abelian statistics</a:t>
            </a:r>
          </a:p>
          <a:p>
            <a:pPr marL="0" marR="0" lvl="0" indent="0" algn="l" defTabSz="914400" rtl="0" eaLnBrk="1" fontAlgn="base" latinLnBrk="0" hangingPunct="1">
              <a:lnSpc>
                <a:spcPct val="100000"/>
              </a:lnSpc>
              <a:spcBef>
                <a:spcPct val="0"/>
              </a:spcBef>
              <a:spcAft>
                <a:spcPts val="1800"/>
              </a:spcAft>
              <a:buClrTx/>
              <a:buSzTx/>
              <a:buFontTx/>
              <a:buAutoNum type="arabicPeriod"/>
              <a:tabLst/>
              <a:defRPr/>
            </a:pP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Symbol" panose="05050102010706020507" pitchFamily="18" charset="2"/>
              </a:rPr>
              <a:t>  Need to exchange MFs</a:t>
            </a:r>
          </a:p>
          <a:p>
            <a:pPr marL="0" marR="0" lvl="0" indent="0" algn="l" defTabSz="914400" rtl="0" eaLnBrk="1" fontAlgn="base" latinLnBrk="0" hangingPunct="1">
              <a:lnSpc>
                <a:spcPct val="100000"/>
              </a:lnSpc>
              <a:spcBef>
                <a:spcPct val="0"/>
              </a:spcBef>
              <a:spcAft>
                <a:spcPts val="1800"/>
              </a:spcAft>
              <a:buClrTx/>
              <a:buSzTx/>
              <a:buFontTx/>
              <a:buAutoNum type="arabicPeriod"/>
              <a:tabLst/>
              <a:defRPr/>
            </a:pP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Symbol" panose="05050102010706020507" pitchFamily="18" charset="2"/>
              </a:rPr>
              <a:t>  Need to measure the parity</a:t>
            </a:r>
          </a:p>
          <a:p>
            <a:pPr marL="0" marR="0" lvl="0" indent="0" algn="l" defTabSz="914400" rtl="0" eaLnBrk="1" fontAlgn="base" latinLnBrk="0" hangingPunct="1">
              <a:lnSpc>
                <a:spcPct val="100000"/>
              </a:lnSpc>
              <a:spcBef>
                <a:spcPct val="0"/>
              </a:spcBef>
              <a:spcAft>
                <a:spcPts val="1800"/>
              </a:spcAft>
              <a:buClrTx/>
              <a:buSzTx/>
              <a:buFontTx/>
              <a:buAutoNum type="arabicPeriod"/>
              <a:tabLst/>
              <a:defRPr/>
            </a:pP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Symbol" panose="05050102010706020507" pitchFamily="18" charset="2"/>
              </a:rPr>
              <a:t>  Need to measure parity lifetimes to determine how fast we need to perform braiding operations</a:t>
            </a:r>
          </a:p>
          <a:p>
            <a:pPr marL="0" marR="0" lvl="0" indent="0" algn="l" defTabSz="914400" rtl="0" eaLnBrk="1" fontAlgn="base" latinLnBrk="0" hangingPunct="1">
              <a:lnSpc>
                <a:spcPct val="100000"/>
              </a:lnSpc>
              <a:spcBef>
                <a:spcPct val="0"/>
              </a:spcBef>
              <a:spcAft>
                <a:spcPts val="1800"/>
              </a:spcAft>
              <a:buClrTx/>
              <a:buSzTx/>
              <a:buFontTx/>
              <a:buAutoNum type="arabicPeriod"/>
              <a:tabLst/>
              <a:defRPr/>
            </a:pP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Symbol" panose="05050102010706020507" pitchFamily="18" charset="2"/>
              </a:rPr>
              <a:t>  Then we build a quantum computer </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	</a:t>
            </a:r>
          </a:p>
        </p:txBody>
      </p:sp>
      <p:sp>
        <p:nvSpPr>
          <p:cNvPr id="62468" name="Rectangle 1"/>
          <p:cNvSpPr>
            <a:spLocks noChangeArrowheads="1"/>
          </p:cNvSpPr>
          <p:nvPr/>
        </p:nvSpPr>
        <p:spPr bwMode="auto">
          <a:xfrm>
            <a:off x="2225675" y="787400"/>
            <a:ext cx="7548563"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1800"/>
              </a:spcAft>
              <a:buClrTx/>
              <a:buSzTx/>
              <a:buFontTx/>
              <a:buNone/>
              <a:tabLst/>
              <a:defRPr/>
            </a:pP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rPr>
              <a:t>Status of experiments :  Intriguing evidence for Majorana modes </a:t>
            </a: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a:t>
            </a: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rPr>
              <a:t> most features we expect are observed</a:t>
            </a:r>
          </a:p>
          <a:p>
            <a:pPr marL="0" marR="0" lvl="0" indent="0" algn="l" defTabSz="914400" rtl="0" eaLnBrk="1" fontAlgn="base" latinLnBrk="0" hangingPunct="1">
              <a:lnSpc>
                <a:spcPct val="100000"/>
              </a:lnSpc>
              <a:spcBef>
                <a:spcPct val="0"/>
              </a:spcBef>
              <a:spcAft>
                <a:spcPts val="1800"/>
              </a:spcAft>
              <a:buClrTx/>
              <a:buSzTx/>
              <a:buFontTx/>
              <a:buNone/>
              <a:tabLst/>
              <a:defRPr/>
            </a:pP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Who is convinced? </a:t>
            </a:r>
          </a:p>
          <a:p>
            <a:pPr marL="0" marR="0" lvl="0" indent="0" algn="l" defTabSz="914400" rtl="0" eaLnBrk="1" fontAlgn="base" latinLnBrk="0" hangingPunct="1">
              <a:lnSpc>
                <a:spcPct val="100000"/>
              </a:lnSpc>
              <a:spcBef>
                <a:spcPct val="0"/>
              </a:spcBef>
              <a:spcAft>
                <a:spcPts val="1800"/>
              </a:spcAft>
              <a:buClrTx/>
              <a:buSzTx/>
              <a:buFontTx/>
              <a:buNone/>
              <a:tabLst/>
              <a:defRPr/>
            </a:pP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What do we do next?  </a:t>
            </a:r>
          </a:p>
        </p:txBody>
      </p:sp>
      <p:sp>
        <p:nvSpPr>
          <p:cNvPr id="5" name="Rectangle 4"/>
          <p:cNvSpPr/>
          <p:nvPr/>
        </p:nvSpPr>
        <p:spPr>
          <a:xfrm>
            <a:off x="3325376" y="2071915"/>
            <a:ext cx="4265597" cy="46166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22225">
                  <a:solidFill>
                    <a:srgbClr val="333399"/>
                  </a:solidFill>
                  <a:prstDash val="solid"/>
                </a:ln>
                <a:solidFill>
                  <a:srgbClr val="FF0000"/>
                </a:solidFill>
                <a:effectLst/>
                <a:uLnTx/>
                <a:uFillTx/>
                <a:latin typeface="Comic Sans MS" panose="030F0702030302020204" pitchFamily="66" charset="0"/>
                <a:ea typeface="+mn-ea"/>
                <a:cs typeface="+mn-cs"/>
              </a:rPr>
              <a:t>BRAID</a:t>
            </a:r>
          </a:p>
        </p:txBody>
      </p:sp>
      <p:sp>
        <p:nvSpPr>
          <p:cNvPr id="2" name="Rectangle 1"/>
          <p:cNvSpPr>
            <a:spLocks noChangeArrowheads="1"/>
          </p:cNvSpPr>
          <p:nvPr/>
        </p:nvSpPr>
        <p:spPr bwMode="auto">
          <a:xfrm>
            <a:off x="4578350" y="1547813"/>
            <a:ext cx="5632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1800"/>
              </a:spcAft>
              <a:buClrTx/>
              <a:buSzTx/>
              <a:buFontTx/>
              <a:buNone/>
              <a:tabLst/>
              <a:defRPr/>
            </a:pPr>
            <a:r>
              <a:rPr kumimoji="0" lang="en-US" altLang="en-US" sz="2000" b="1"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NOBODY</a:t>
            </a: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  (as in all Majorana systems to date)</a:t>
            </a:r>
          </a:p>
        </p:txBody>
      </p:sp>
    </p:spTree>
    <p:extLst>
      <p:ext uri="{BB962C8B-B14F-4D97-AF65-F5344CB8AC3E}">
        <p14:creationId xmlns:p14="http://schemas.microsoft.com/office/powerpoint/2010/main" val="2712713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46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468">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467">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467">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467">
                                            <p:txEl>
                                              <p:pRg st="3" end="3"/>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4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P spid="62468" grpId="0" uiExpand="1" build="p"/>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78"/>
          <p:cNvPicPr>
            <a:picLocks noChangeAspect="1"/>
          </p:cNvPicPr>
          <p:nvPr/>
        </p:nvPicPr>
        <p:blipFill>
          <a:blip r:embed="rId2">
            <a:extLst>
              <a:ext uri="{28A0092B-C50C-407E-A947-70E740481C1C}">
                <a14:useLocalDpi xmlns:a14="http://schemas.microsoft.com/office/drawing/2010/main" val="0"/>
              </a:ext>
            </a:extLst>
          </a:blip>
          <a:srcRect l="7166" b="42587"/>
          <a:stretch>
            <a:fillRect/>
          </a:stretch>
        </p:blipFill>
        <p:spPr bwMode="auto">
          <a:xfrm>
            <a:off x="1946275" y="1127125"/>
            <a:ext cx="838835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6"/>
          <p:cNvSpPr txBox="1">
            <a:spLocks noChangeArrowheads="1"/>
          </p:cNvSpPr>
          <p:nvPr/>
        </p:nvSpPr>
        <p:spPr bwMode="auto">
          <a:xfrm>
            <a:off x="4970463" y="44450"/>
            <a:ext cx="1978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Ways to braid</a:t>
            </a:r>
          </a:p>
        </p:txBody>
      </p:sp>
      <p:sp>
        <p:nvSpPr>
          <p:cNvPr id="63492" name="TextBox 6"/>
          <p:cNvSpPr txBox="1">
            <a:spLocks noChangeArrowheads="1"/>
          </p:cNvSpPr>
          <p:nvPr/>
        </p:nvSpPr>
        <p:spPr bwMode="auto">
          <a:xfrm>
            <a:off x="1997075" y="601663"/>
            <a:ext cx="6373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Exchange braiding --- interchange MFs, change parity</a:t>
            </a:r>
          </a:p>
        </p:txBody>
      </p:sp>
      <p:sp>
        <p:nvSpPr>
          <p:cNvPr id="63493" name="TextBox 6"/>
          <p:cNvSpPr txBox="1">
            <a:spLocks noChangeArrowheads="1"/>
          </p:cNvSpPr>
          <p:nvPr/>
        </p:nvSpPr>
        <p:spPr bwMode="auto">
          <a:xfrm>
            <a:off x="1946275" y="3711575"/>
            <a:ext cx="7318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Hybridization braiding --- interact MFs, induce parity change </a:t>
            </a:r>
          </a:p>
        </p:txBody>
      </p:sp>
      <p:grpSp>
        <p:nvGrpSpPr>
          <p:cNvPr id="63494" name="Group 213"/>
          <p:cNvGrpSpPr>
            <a:grpSpLocks/>
          </p:cNvGrpSpPr>
          <p:nvPr/>
        </p:nvGrpSpPr>
        <p:grpSpPr bwMode="auto">
          <a:xfrm>
            <a:off x="2030413" y="4338638"/>
            <a:ext cx="8264525" cy="1054100"/>
            <a:chOff x="545729" y="4687492"/>
            <a:chExt cx="8264942" cy="1054411"/>
          </a:xfrm>
        </p:grpSpPr>
        <p:sp>
          <p:nvSpPr>
            <p:cNvPr id="183" name="Rectangle 182"/>
            <p:cNvSpPr/>
            <p:nvPr/>
          </p:nvSpPr>
          <p:spPr bwMode="auto">
            <a:xfrm rot="16200000">
              <a:off x="7453233" y="4112922"/>
              <a:ext cx="465274" cy="2243251"/>
            </a:xfrm>
            <a:prstGeom prst="rect">
              <a:avLst/>
            </a:prstGeom>
            <a:solidFill>
              <a:srgbClr val="FFC000">
                <a:lumMod val="40000"/>
                <a:lumOff val="60000"/>
              </a:srgb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4" name="Rectangle 183"/>
            <p:cNvSpPr/>
            <p:nvPr/>
          </p:nvSpPr>
          <p:spPr bwMode="auto">
            <a:xfrm rot="16200000">
              <a:off x="4458263" y="4118479"/>
              <a:ext cx="465275" cy="2241663"/>
            </a:xfrm>
            <a:prstGeom prst="rect">
              <a:avLst/>
            </a:prstGeom>
            <a:solidFill>
              <a:srgbClr val="FFC000">
                <a:lumMod val="40000"/>
                <a:lumOff val="60000"/>
              </a:srgb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5" name="Rectangle 184"/>
            <p:cNvSpPr/>
            <p:nvPr/>
          </p:nvSpPr>
          <p:spPr bwMode="auto">
            <a:xfrm rot="16200000">
              <a:off x="1435511" y="4107363"/>
              <a:ext cx="463687" cy="2243250"/>
            </a:xfrm>
            <a:prstGeom prst="rect">
              <a:avLst/>
            </a:prstGeom>
            <a:solidFill>
              <a:srgbClr val="FFC000">
                <a:lumMod val="40000"/>
                <a:lumOff val="60000"/>
              </a:srgb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6" name="Rectangle 185"/>
            <p:cNvSpPr/>
            <p:nvPr/>
          </p:nvSpPr>
          <p:spPr>
            <a:xfrm rot="5400000">
              <a:off x="1468064" y="4398756"/>
              <a:ext cx="398581" cy="2243250"/>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7" name="Rectangle 186"/>
            <p:cNvSpPr/>
            <p:nvPr/>
          </p:nvSpPr>
          <p:spPr>
            <a:xfrm rot="5400000">
              <a:off x="1468065" y="3765156"/>
              <a:ext cx="398580" cy="2243250"/>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8" name="Oval 187"/>
            <p:cNvSpPr/>
            <p:nvPr/>
          </p:nvSpPr>
          <p:spPr>
            <a:xfrm rot="5400000">
              <a:off x="693345" y="5098803"/>
              <a:ext cx="228667" cy="228612"/>
            </a:xfrm>
            <a:prstGeom prst="ellipse">
              <a:avLst/>
            </a:prstGeom>
            <a:solidFill>
              <a:srgbClr val="006600"/>
            </a:solidFill>
            <a:ln w="12700" cap="flat" cmpd="sng" algn="ctr">
              <a:solidFill>
                <a:srgbClr val="0066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9" name="Oval 188"/>
            <p:cNvSpPr/>
            <p:nvPr/>
          </p:nvSpPr>
          <p:spPr>
            <a:xfrm rot="5400000">
              <a:off x="1255349" y="5098803"/>
              <a:ext cx="228667" cy="228612"/>
            </a:xfrm>
            <a:prstGeom prst="ellipse">
              <a:avLst/>
            </a:prstGeom>
            <a:solidFill>
              <a:srgbClr val="C00000"/>
            </a:solidFill>
            <a:ln w="12700" cap="flat" cmpd="sng" algn="ctr">
              <a:solidFill>
                <a:srgbClr val="C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0" name="Oval 189"/>
            <p:cNvSpPr/>
            <p:nvPr/>
          </p:nvSpPr>
          <p:spPr>
            <a:xfrm rot="5400000">
              <a:off x="1814177" y="5098803"/>
              <a:ext cx="228667" cy="228612"/>
            </a:xfrm>
            <a:prstGeom prst="ellipse">
              <a:avLst/>
            </a:prstGeom>
            <a:solidFill>
              <a:srgbClr val="000099"/>
            </a:solidFill>
            <a:ln w="12700" cap="flat" cmpd="sng" algn="ctr">
              <a:solidFill>
                <a:srgbClr val="000099"/>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1" name="Oval 190"/>
            <p:cNvSpPr/>
            <p:nvPr/>
          </p:nvSpPr>
          <p:spPr>
            <a:xfrm rot="5400000">
              <a:off x="2374593" y="5098803"/>
              <a:ext cx="228667" cy="228612"/>
            </a:xfrm>
            <a:prstGeom prst="ellipse">
              <a:avLst/>
            </a:prstGeom>
            <a:solidFill>
              <a:srgbClr val="006600"/>
            </a:solidFill>
            <a:ln w="12700" cap="flat" cmpd="sng" algn="ctr">
              <a:solidFill>
                <a:srgbClr val="0066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2" name="Right Arrow 191"/>
            <p:cNvSpPr/>
            <p:nvPr/>
          </p:nvSpPr>
          <p:spPr>
            <a:xfrm>
              <a:off x="3022354" y="5086072"/>
              <a:ext cx="334979" cy="235019"/>
            </a:xfrm>
            <a:prstGeom prst="rightArrow">
              <a:avLst/>
            </a:prstGeom>
            <a:solidFill>
              <a:sysClr val="windowText" lastClr="000000"/>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p:cNvSpPr/>
            <p:nvPr/>
          </p:nvSpPr>
          <p:spPr>
            <a:xfrm rot="5400000">
              <a:off x="4490022" y="4421782"/>
              <a:ext cx="398581" cy="224166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p:cNvSpPr/>
            <p:nvPr/>
          </p:nvSpPr>
          <p:spPr>
            <a:xfrm rot="5400000">
              <a:off x="4490023" y="3788182"/>
              <a:ext cx="398580" cy="224166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5" name="Rectangle 194"/>
            <p:cNvSpPr/>
            <p:nvPr/>
          </p:nvSpPr>
          <p:spPr>
            <a:xfrm rot="5400000">
              <a:off x="7488961" y="4413842"/>
              <a:ext cx="400168" cy="2243251"/>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6" name="Rectangle 195"/>
            <p:cNvSpPr/>
            <p:nvPr/>
          </p:nvSpPr>
          <p:spPr>
            <a:xfrm rot="5400000">
              <a:off x="7488961" y="3780242"/>
              <a:ext cx="400168" cy="2243251"/>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7" name="Oval 196"/>
            <p:cNvSpPr/>
            <p:nvPr/>
          </p:nvSpPr>
          <p:spPr>
            <a:xfrm rot="5400000">
              <a:off x="6716624" y="5098803"/>
              <a:ext cx="228667" cy="228612"/>
            </a:xfrm>
            <a:prstGeom prst="ellipse">
              <a:avLst/>
            </a:prstGeom>
            <a:solidFill>
              <a:srgbClr val="006600"/>
            </a:solidFill>
            <a:ln w="12700" cap="flat" cmpd="sng" algn="ctr">
              <a:solidFill>
                <a:srgbClr val="0066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8" name="Oval 197"/>
            <p:cNvSpPr/>
            <p:nvPr/>
          </p:nvSpPr>
          <p:spPr>
            <a:xfrm rot="5400000">
              <a:off x="7277041" y="5098803"/>
              <a:ext cx="228667" cy="228612"/>
            </a:xfrm>
            <a:prstGeom prst="ellipse">
              <a:avLst/>
            </a:prstGeom>
            <a:solidFill>
              <a:srgbClr val="0000CC"/>
            </a:solidFill>
            <a:ln w="12700" cap="flat" cmpd="sng" algn="ctr">
              <a:solidFill>
                <a:srgbClr val="0000CC"/>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9" name="Oval 198"/>
            <p:cNvSpPr/>
            <p:nvPr/>
          </p:nvSpPr>
          <p:spPr>
            <a:xfrm rot="5400000">
              <a:off x="7837456" y="5098803"/>
              <a:ext cx="228667" cy="228612"/>
            </a:xfrm>
            <a:prstGeom prst="ellipse">
              <a:avLst/>
            </a:prstGeom>
            <a:solidFill>
              <a:srgbClr val="C00000"/>
            </a:solidFill>
            <a:ln w="12700" cap="flat" cmpd="sng" algn="ctr">
              <a:solidFill>
                <a:srgbClr val="C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0" name="Oval 199"/>
            <p:cNvSpPr/>
            <p:nvPr/>
          </p:nvSpPr>
          <p:spPr>
            <a:xfrm rot="5400000">
              <a:off x="8397872" y="5098803"/>
              <a:ext cx="228667" cy="228612"/>
            </a:xfrm>
            <a:prstGeom prst="ellipse">
              <a:avLst/>
            </a:prstGeom>
            <a:solidFill>
              <a:srgbClr val="006600"/>
            </a:solidFill>
            <a:ln w="12700" cap="flat" cmpd="sng" algn="ctr">
              <a:solidFill>
                <a:srgbClr val="0066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1" name="Right Arrow 200"/>
            <p:cNvSpPr/>
            <p:nvPr/>
          </p:nvSpPr>
          <p:spPr>
            <a:xfrm>
              <a:off x="6046694" y="5098775"/>
              <a:ext cx="336567" cy="235019"/>
            </a:xfrm>
            <a:prstGeom prst="rightArrow">
              <a:avLst/>
            </a:prstGeom>
            <a:solidFill>
              <a:sysClr val="windowText" lastClr="000000"/>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2" name="Oval 201"/>
            <p:cNvSpPr/>
            <p:nvPr/>
          </p:nvSpPr>
          <p:spPr>
            <a:xfrm rot="5400000">
              <a:off x="3898670" y="5121035"/>
              <a:ext cx="228667" cy="228612"/>
            </a:xfrm>
            <a:prstGeom prst="ellipse">
              <a:avLst/>
            </a:prstGeom>
            <a:solidFill>
              <a:srgbClr val="006600"/>
            </a:solidFill>
            <a:ln w="12700" cap="flat" cmpd="sng" algn="ctr">
              <a:solidFill>
                <a:srgbClr val="0066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3" name="Oval 202"/>
            <p:cNvSpPr/>
            <p:nvPr/>
          </p:nvSpPr>
          <p:spPr>
            <a:xfrm rot="5400000">
              <a:off x="4459085" y="5121035"/>
              <a:ext cx="228667" cy="228612"/>
            </a:xfrm>
            <a:prstGeom prst="ellipse">
              <a:avLst/>
            </a:prstGeom>
            <a:solidFill>
              <a:srgbClr val="7030A0"/>
            </a:solidFill>
            <a:ln w="12700" cap="flat" cmpd="sng" algn="ctr">
              <a:solidFill>
                <a:srgbClr val="7030A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4" name="Oval 203"/>
            <p:cNvSpPr/>
            <p:nvPr/>
          </p:nvSpPr>
          <p:spPr>
            <a:xfrm rot="5400000">
              <a:off x="4763901" y="5121035"/>
              <a:ext cx="228667" cy="228612"/>
            </a:xfrm>
            <a:prstGeom prst="ellipse">
              <a:avLst/>
            </a:prstGeom>
            <a:solidFill>
              <a:srgbClr val="7030A0"/>
            </a:solidFill>
            <a:ln w="12700" cap="flat" cmpd="sng" algn="ctr">
              <a:solidFill>
                <a:srgbClr val="7030A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5" name="Oval 204"/>
            <p:cNvSpPr/>
            <p:nvPr/>
          </p:nvSpPr>
          <p:spPr>
            <a:xfrm rot="5400000">
              <a:off x="5324317" y="5121035"/>
              <a:ext cx="228667" cy="228612"/>
            </a:xfrm>
            <a:prstGeom prst="ellipse">
              <a:avLst/>
            </a:prstGeom>
            <a:solidFill>
              <a:srgbClr val="006600"/>
            </a:solidFill>
            <a:ln w="12700" cap="flat" cmpd="sng" algn="ctr">
              <a:solidFill>
                <a:srgbClr val="0066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6" name="Arc 205"/>
            <p:cNvSpPr/>
            <p:nvPr/>
          </p:nvSpPr>
          <p:spPr>
            <a:xfrm>
              <a:off x="4575007" y="4909808"/>
              <a:ext cx="338154" cy="452570"/>
            </a:xfrm>
            <a:prstGeom prst="arc">
              <a:avLst>
                <a:gd name="adj1" fmla="val 12711957"/>
                <a:gd name="adj2" fmla="val 19801104"/>
              </a:avLst>
            </a:prstGeom>
            <a:noFill/>
            <a:ln w="38100" cap="flat" cmpd="sng" algn="ctr">
              <a:solidFill>
                <a:sysClr val="window" lastClr="FFFFFF"/>
              </a:solidFill>
              <a:prstDash val="solid"/>
              <a:miter lim="800000"/>
              <a:headEnd type="triangle" w="med" len="sm"/>
              <a:tailEnd type="triangle" w="med" len="sm"/>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7" name="Arc 206"/>
            <p:cNvSpPr/>
            <p:nvPr/>
          </p:nvSpPr>
          <p:spPr>
            <a:xfrm rot="10800000">
              <a:off x="4563894" y="5098775"/>
              <a:ext cx="336567" cy="452571"/>
            </a:xfrm>
            <a:prstGeom prst="arc">
              <a:avLst>
                <a:gd name="adj1" fmla="val 12711957"/>
                <a:gd name="adj2" fmla="val 19801104"/>
              </a:avLst>
            </a:prstGeom>
            <a:noFill/>
            <a:ln w="38100" cap="flat" cmpd="sng" algn="ctr">
              <a:solidFill>
                <a:sysClr val="window" lastClr="FFFFFF"/>
              </a:solidFill>
              <a:prstDash val="solid"/>
              <a:miter lim="800000"/>
              <a:headEnd type="triangle" w="med" len="sm"/>
              <a:tailEnd type="triangle" w="med" len="sm"/>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0" name="Oval 209"/>
            <p:cNvSpPr/>
            <p:nvPr/>
          </p:nvSpPr>
          <p:spPr>
            <a:xfrm>
              <a:off x="1029940" y="4997145"/>
              <a:ext cx="1235137" cy="46368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1" name="Oval 210"/>
            <p:cNvSpPr/>
            <p:nvPr/>
          </p:nvSpPr>
          <p:spPr>
            <a:xfrm>
              <a:off x="7067508" y="4997145"/>
              <a:ext cx="1235137" cy="46368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63495" name="TextBox 6"/>
          <p:cNvSpPr txBox="1">
            <a:spLocks noChangeArrowheads="1"/>
          </p:cNvSpPr>
          <p:nvPr/>
        </p:nvSpPr>
        <p:spPr bwMode="auto">
          <a:xfrm>
            <a:off x="3860800" y="2897188"/>
            <a:ext cx="37211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Topologically-protected --- no errors</a:t>
            </a:r>
          </a:p>
        </p:txBody>
      </p:sp>
      <p:sp>
        <p:nvSpPr>
          <p:cNvPr id="63496" name="TextBox 6"/>
          <p:cNvSpPr txBox="1">
            <a:spLocks noChangeArrowheads="1"/>
          </p:cNvSpPr>
          <p:nvPr/>
        </p:nvSpPr>
        <p:spPr bwMode="auto">
          <a:xfrm>
            <a:off x="2563813" y="5922963"/>
            <a:ext cx="7705725"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Not </a:t>
            </a: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fully protected --- must control strength and time of coupling </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Coupling depends of overlap of wavefunctions --- exponential dependence.</a:t>
            </a:r>
          </a:p>
        </p:txBody>
      </p:sp>
    </p:spTree>
    <p:extLst>
      <p:ext uri="{BB962C8B-B14F-4D97-AF65-F5344CB8AC3E}">
        <p14:creationId xmlns:p14="http://schemas.microsoft.com/office/powerpoint/2010/main" val="2101726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9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4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4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P spid="63493" grpId="0"/>
      <p:bldP spid="63495" grpId="0"/>
      <p:bldP spid="6349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p:cNvPicPr>
          <p:nvPr/>
        </p:nvPicPr>
        <p:blipFill>
          <a:blip r:embed="rId2" cstate="print">
            <a:extLst>
              <a:ext uri="{28A0092B-C50C-407E-A947-70E740481C1C}">
                <a14:useLocalDpi xmlns:a14="http://schemas.microsoft.com/office/drawing/2010/main" val="0"/>
              </a:ext>
            </a:extLst>
          </a:blip>
          <a:srcRect b="37312"/>
          <a:stretch>
            <a:fillRect/>
          </a:stretch>
        </p:blipFill>
        <p:spPr bwMode="auto">
          <a:xfrm>
            <a:off x="4606925" y="919163"/>
            <a:ext cx="6057900"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70"/>
          <p:cNvSpPr>
            <a:spLocks noChangeArrowheads="1"/>
          </p:cNvSpPr>
          <p:nvPr/>
        </p:nvSpPr>
        <p:spPr bwMode="auto">
          <a:xfrm>
            <a:off x="2551113" y="46038"/>
            <a:ext cx="9078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Exchange braiding in S-TI-S trijunctions </a:t>
            </a:r>
            <a:r>
              <a:rPr kumimoji="0" lang="en-US" altLang="en-US" sz="2000" b="1" i="0" u="sng"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via voltage pulses</a:t>
            </a:r>
            <a:endParaRPr kumimoji="0" lang="en-US" altLang="en-US" sz="2000" b="0" i="0" u="sng" strike="noStrike" kern="1200" cap="none" spc="0" normalizeH="0" baseline="0" noProof="0" smtClean="0">
              <a:ln>
                <a:noFill/>
              </a:ln>
              <a:solidFill>
                <a:srgbClr val="000000"/>
              </a:solidFill>
              <a:effectLst/>
              <a:uLnTx/>
              <a:uFillTx/>
              <a:latin typeface="Comic Sans MS" panose="030F0702030302020204" pitchFamily="66" charset="0"/>
              <a:ea typeface="+mn-ea"/>
              <a:cs typeface="+mn-cs"/>
            </a:endParaRPr>
          </a:p>
        </p:txBody>
      </p:sp>
      <p:sp>
        <p:nvSpPr>
          <p:cNvPr id="72" name="Content Placeholder 2"/>
          <p:cNvSpPr txBox="1">
            <a:spLocks/>
          </p:cNvSpPr>
          <p:nvPr/>
        </p:nvSpPr>
        <p:spPr>
          <a:xfrm>
            <a:off x="1806575" y="1260475"/>
            <a:ext cx="2605088" cy="150018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ts val="0"/>
              </a:spcBef>
              <a:spcAft>
                <a:spcPts val="120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Utilize RSFQ (Rapid Single Flux Quanta) pulses  (V*</a:t>
            </a:r>
            <a:r>
              <a:rPr kumimoji="0" lang="en-US" sz="16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Symbol" panose="05050102010706020507" pitchFamily="18" charset="2"/>
              </a:rPr>
              <a:t></a:t>
            </a:r>
            <a:r>
              <a:rPr kumimoji="0" lang="en-US" sz="16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t = 1 </a:t>
            </a:r>
            <a:r>
              <a:rPr kumimoji="0" lang="en-US" sz="16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Symbol" panose="05050102010706020507" pitchFamily="18" charset="2"/>
              </a:rPr>
              <a:t></a:t>
            </a:r>
            <a:r>
              <a:rPr kumimoji="0" lang="en-US" sz="1600" b="0" i="0" u="none" strike="noStrike" kern="0" cap="none" spc="0" normalizeH="0" baseline="-25000" noProof="0" dirty="0">
                <a:ln>
                  <a:noFill/>
                </a:ln>
                <a:solidFill>
                  <a:srgbClr val="000000"/>
                </a:solidFill>
                <a:effectLst/>
                <a:uLnTx/>
                <a:uFillTx/>
                <a:latin typeface="Comic Sans MS" panose="030F0702030302020204" pitchFamily="66" charset="0"/>
                <a:ea typeface="+mn-ea"/>
                <a:cs typeface="+mn-cs"/>
                <a:sym typeface="Symbol" panose="05050102010706020507" pitchFamily="18" charset="2"/>
              </a:rPr>
              <a:t>0</a:t>
            </a:r>
            <a:r>
              <a:rPr kumimoji="0" lang="en-US" sz="16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Symbol" panose="05050102010706020507" pitchFamily="18" charset="2"/>
              </a:rPr>
              <a:t>)</a:t>
            </a:r>
          </a:p>
          <a:p>
            <a:pPr marL="342900" marR="0" lvl="0" indent="-342900" algn="l" defTabSz="914400" rtl="0" eaLnBrk="0" fontAlgn="base" latinLnBrk="0" hangingPunct="0">
              <a:lnSpc>
                <a:spcPct val="100000"/>
              </a:lnSpc>
              <a:spcBef>
                <a:spcPts val="0"/>
              </a:spcBef>
              <a:spcAft>
                <a:spcPts val="120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Symbol" panose="05050102010706020507" pitchFamily="18" charset="2"/>
              </a:rPr>
              <a:t>A</a:t>
            </a:r>
            <a:r>
              <a:rPr kumimoji="0" lang="en-US" sz="16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pply sequences of pulses to junctions</a:t>
            </a:r>
          </a:p>
          <a:p>
            <a:pPr marL="342900" marR="0" lvl="0" indent="-342900" algn="l" defTabSz="914400" rtl="0" eaLnBrk="0" fontAlgn="base" latinLnBrk="0" hangingPunct="0">
              <a:lnSpc>
                <a:spcPct val="100000"/>
              </a:lnSpc>
              <a:spcBef>
                <a:spcPts val="0"/>
              </a:spcBef>
              <a:spcAft>
                <a:spcPts val="120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Exchange vortices </a:t>
            </a:r>
          </a:p>
        </p:txBody>
      </p:sp>
      <p:sp>
        <p:nvSpPr>
          <p:cNvPr id="64517" name="Rectangle 72"/>
          <p:cNvSpPr>
            <a:spLocks noChangeArrowheads="1"/>
          </p:cNvSpPr>
          <p:nvPr/>
        </p:nvSpPr>
        <p:spPr bwMode="auto">
          <a:xfrm>
            <a:off x="2462213" y="5646738"/>
            <a:ext cx="757078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Can braid rapidly but voltage pulses can generate quasiparticles that enhance parity switches </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  “quasiparticle poisoning” </a:t>
            </a:r>
          </a:p>
        </p:txBody>
      </p:sp>
      <p:pic>
        <p:nvPicPr>
          <p:cNvPr id="64518" name="Picture 73"/>
          <p:cNvPicPr>
            <a:picLocks noChangeAspect="1"/>
          </p:cNvPicPr>
          <p:nvPr/>
        </p:nvPicPr>
        <p:blipFill>
          <a:blip r:embed="rId2">
            <a:extLst>
              <a:ext uri="{28A0092B-C50C-407E-A947-70E740481C1C}">
                <a14:useLocalDpi xmlns:a14="http://schemas.microsoft.com/office/drawing/2010/main" val="0"/>
              </a:ext>
            </a:extLst>
          </a:blip>
          <a:srcRect t="68153"/>
          <a:stretch>
            <a:fillRect/>
          </a:stretch>
        </p:blipFill>
        <p:spPr bwMode="auto">
          <a:xfrm>
            <a:off x="2593975" y="3886200"/>
            <a:ext cx="6656388"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5667375" y="971550"/>
            <a:ext cx="579438" cy="325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76" name="Oval 75"/>
          <p:cNvSpPr/>
          <p:nvPr/>
        </p:nvSpPr>
        <p:spPr>
          <a:xfrm>
            <a:off x="8726488" y="895350"/>
            <a:ext cx="577850" cy="325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8" name="Rectangle 7"/>
          <p:cNvSpPr/>
          <p:nvPr/>
        </p:nvSpPr>
        <p:spPr>
          <a:xfrm>
            <a:off x="3109913" y="527050"/>
            <a:ext cx="5791200" cy="369888"/>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Use voltage pulses to drive Josephson vortices/MFs</a:t>
            </a:r>
            <a:endParaRPr kumimoji="0" lang="en-US" sz="1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3967968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78" t="6000" r="12494"/>
          <a:stretch/>
        </p:blipFill>
        <p:spPr bwMode="auto">
          <a:xfrm>
            <a:off x="1217064" y="130628"/>
            <a:ext cx="9127475" cy="6441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6367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p:cNvSpPr>
            <a:spLocks noChangeArrowheads="1"/>
          </p:cNvSpPr>
          <p:nvPr/>
        </p:nvSpPr>
        <p:spPr bwMode="auto">
          <a:xfrm>
            <a:off x="2516188" y="71438"/>
            <a:ext cx="9077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Exchange braiding in S-TI-S trijunctions </a:t>
            </a:r>
            <a:r>
              <a:rPr kumimoji="0" lang="en-US" altLang="en-US" sz="2000" b="1" i="0" u="sng"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via phase shifts</a:t>
            </a:r>
            <a:endParaRPr kumimoji="0" lang="en-US" altLang="en-US" sz="2000" b="0" i="0" u="sng" strike="noStrike" kern="1200" cap="none" spc="0" normalizeH="0" baseline="0" noProof="0" smtClean="0">
              <a:ln>
                <a:noFill/>
              </a:ln>
              <a:solidFill>
                <a:srgbClr val="000000"/>
              </a:solidFill>
              <a:effectLst/>
              <a:uLnTx/>
              <a:uFillTx/>
              <a:latin typeface="Comic Sans MS" panose="030F0702030302020204" pitchFamily="66" charset="0"/>
              <a:ea typeface="+mn-ea"/>
              <a:cs typeface="+mn-cs"/>
            </a:endParaRPr>
          </a:p>
        </p:txBody>
      </p:sp>
      <p:pic>
        <p:nvPicPr>
          <p:cNvPr id="655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30888" y="681038"/>
            <a:ext cx="436403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9163" y="2341563"/>
            <a:ext cx="3702050"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17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44838" y="4592638"/>
            <a:ext cx="5710237"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 name="Content Placeholder 2"/>
          <p:cNvSpPr txBox="1">
            <a:spLocks/>
          </p:cNvSpPr>
          <p:nvPr/>
        </p:nvSpPr>
        <p:spPr>
          <a:xfrm>
            <a:off x="1973263" y="1003300"/>
            <a:ext cx="3632200" cy="2381250"/>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ts val="0"/>
              </a:spcBef>
              <a:spcAft>
                <a:spcPts val="120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Apply current pulses to junction arms shorted by inductors </a:t>
            </a:r>
          </a:p>
          <a:p>
            <a:pPr marL="342900" marR="0" lvl="0" indent="-342900" algn="l" defTabSz="914400" rtl="0" eaLnBrk="0" fontAlgn="base" latinLnBrk="0" hangingPunct="0">
              <a:lnSpc>
                <a:spcPct val="100000"/>
              </a:lnSpc>
              <a:spcBef>
                <a:spcPts val="0"/>
              </a:spcBef>
              <a:spcAft>
                <a:spcPts val="120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Response is non-linear due to supercurrent in the junction</a:t>
            </a:r>
          </a:p>
          <a:p>
            <a:pPr marL="342900" marR="0" lvl="0" indent="-342900" algn="l" defTabSz="914400" rtl="0" eaLnBrk="0" fontAlgn="base" latinLnBrk="0" hangingPunct="0">
              <a:lnSpc>
                <a:spcPct val="100000"/>
              </a:lnSpc>
              <a:spcBef>
                <a:spcPts val="0"/>
              </a:spcBef>
              <a:spcAft>
                <a:spcPts val="120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Allows continuous control of phases with no dissipation --- any phase configuration is accessible</a:t>
            </a:r>
          </a:p>
        </p:txBody>
      </p:sp>
      <p:sp>
        <p:nvSpPr>
          <p:cNvPr id="65543" name="Rectangle 256"/>
          <p:cNvSpPr>
            <a:spLocks noChangeArrowheads="1"/>
          </p:cNvSpPr>
          <p:nvPr/>
        </p:nvSpPr>
        <p:spPr bwMode="auto">
          <a:xfrm>
            <a:off x="1620838" y="6161088"/>
            <a:ext cx="91059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Can braid rapidly but no voltages are generated, preventing quasiparticle poisoning </a:t>
            </a:r>
          </a:p>
        </p:txBody>
      </p:sp>
    </p:spTree>
    <p:extLst>
      <p:ext uri="{BB962C8B-B14F-4D97-AF65-F5344CB8AC3E}">
        <p14:creationId xmlns:p14="http://schemas.microsoft.com/office/powerpoint/2010/main" val="3701362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949450" y="176213"/>
            <a:ext cx="8408988" cy="339725"/>
          </a:xfrm>
          <a:prstGeom prst="rect">
            <a:avLst/>
          </a:prstGeom>
        </p:spPr>
        <p:txBody>
          <a:bodyPr lIns="68580" tIns="34290" rIns="68580" bIns="3429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025" b="1" i="0" u="none" strike="noStrike" kern="1200" cap="none" spc="0" normalizeH="0" baseline="0" noProof="0" dirty="0">
                <a:ln>
                  <a:noFill/>
                </a:ln>
                <a:solidFill>
                  <a:srgbClr val="C00000"/>
                </a:solidFill>
                <a:effectLst/>
                <a:uLnTx/>
                <a:uFillTx/>
                <a:latin typeface="Comic Sans MS" panose="030F0702030302020204" pitchFamily="66" charset="0"/>
                <a:ea typeface="+mj-ea"/>
                <a:cs typeface="+mj-cs"/>
              </a:rPr>
              <a:t>Hybridization braiding: controlling the spacing of Josephson vortices/MFs </a:t>
            </a:r>
            <a:endParaRPr kumimoji="0" lang="en-US" sz="3300" b="0" i="0" u="none" strike="noStrike" kern="1200" cap="none" spc="0" normalizeH="0" baseline="0" noProof="0" dirty="0">
              <a:ln>
                <a:noFill/>
              </a:ln>
              <a:solidFill>
                <a:srgbClr val="000000"/>
              </a:solidFill>
              <a:effectLst/>
              <a:uLnTx/>
              <a:uFillTx/>
              <a:latin typeface="Arial"/>
              <a:ea typeface="+mj-ea"/>
              <a:cs typeface="+mj-cs"/>
            </a:endParaRPr>
          </a:p>
        </p:txBody>
      </p:sp>
      <p:sp>
        <p:nvSpPr>
          <p:cNvPr id="66563" name="Title 1"/>
          <p:cNvSpPr txBox="1">
            <a:spLocks/>
          </p:cNvSpPr>
          <p:nvPr/>
        </p:nvSpPr>
        <p:spPr bwMode="auto">
          <a:xfrm>
            <a:off x="1985963" y="1230313"/>
            <a:ext cx="46863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marL="257175" indent="-2571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57175" marR="0" lvl="0" indent="-257175"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Current in loop creates a local field pulse</a:t>
            </a:r>
          </a:p>
          <a:p>
            <a:pPr marL="257175" marR="0" lvl="0" indent="-257175" algn="ctr"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endParaRPr>
          </a:p>
          <a:p>
            <a:pPr marL="257175" marR="0" lvl="0" indent="-257175"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Vortices move closer together</a:t>
            </a:r>
          </a:p>
          <a:p>
            <a:pPr marL="257175" marR="0" lvl="0" indent="-257175"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endParaRPr>
          </a:p>
          <a:p>
            <a:pPr marL="257175" marR="0" lvl="0" indent="-257175"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Creates hybridization –-- time-dependent </a:t>
            </a:r>
            <a:endParaRPr kumimoji="0" lang="en-US"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6564" name="Rectangle 21"/>
          <p:cNvSpPr>
            <a:spLocks noChangeArrowheads="1"/>
          </p:cNvSpPr>
          <p:nvPr/>
        </p:nvSpPr>
        <p:spPr bwMode="auto">
          <a:xfrm>
            <a:off x="7350125" y="3429000"/>
            <a:ext cx="13858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~20% change in MF position</a:t>
            </a:r>
            <a:endParaRPr kumimoji="0" lang="en-US" altLang="en-US" sz="14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endParaRPr>
          </a:p>
        </p:txBody>
      </p:sp>
      <p:sp>
        <p:nvSpPr>
          <p:cNvPr id="185" name="Rectangle 184"/>
          <p:cNvSpPr/>
          <p:nvPr/>
        </p:nvSpPr>
        <p:spPr>
          <a:xfrm>
            <a:off x="7705725" y="1744663"/>
            <a:ext cx="188913" cy="173037"/>
          </a:xfrm>
          <a:prstGeom prst="rect">
            <a:avLst/>
          </a:prstGeom>
          <a:solidFill>
            <a:sysClr val="window" lastClr="FFFFFF"/>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656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6625" y="2260600"/>
            <a:ext cx="4376738"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4913" y="1744663"/>
            <a:ext cx="4073525"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6173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165578" y="26196"/>
            <a:ext cx="7772400" cy="396375"/>
          </a:xfrm>
        </p:spPr>
        <p:txBody>
          <a:bodyPr/>
          <a:lstStyle/>
          <a:p>
            <a:r>
              <a:rPr lang="en-US" altLang="en-US" sz="1800" b="1" dirty="0">
                <a:solidFill>
                  <a:srgbClr val="000066"/>
                </a:solidFill>
              </a:rPr>
              <a:t>Scanning SQUID Microscopy (SSM)</a:t>
            </a:r>
            <a:endParaRPr lang="en-US" altLang="en-US" sz="1800" b="1" i="1" dirty="0">
              <a:solidFill>
                <a:srgbClr val="000066"/>
              </a:solidFill>
              <a:latin typeface="Times New Roman" panose="02020603050405020304" pitchFamily="18" charset="0"/>
            </a:endParaRPr>
          </a:p>
        </p:txBody>
      </p:sp>
      <p:graphicFrame>
        <p:nvGraphicFramePr>
          <p:cNvPr id="48131" name="Object 3"/>
          <p:cNvGraphicFramePr>
            <a:graphicFrameLocks noChangeAspect="1"/>
          </p:cNvGraphicFramePr>
          <p:nvPr>
            <p:extLst/>
          </p:nvPr>
        </p:nvGraphicFramePr>
        <p:xfrm>
          <a:off x="6137276" y="4432595"/>
          <a:ext cx="1666875" cy="1681163"/>
        </p:xfrm>
        <a:graphic>
          <a:graphicData uri="http://schemas.openxmlformats.org/presentationml/2006/ole">
            <mc:AlternateContent xmlns:mc="http://schemas.openxmlformats.org/markup-compatibility/2006">
              <mc:Choice xmlns:v="urn:schemas-microsoft-com:vml" Requires="v">
                <p:oleObj spid="_x0000_s6167" name="Document" r:id="rId3" imgW="1356360" imgH="1370076" progId="Word.Document.8">
                  <p:embed/>
                </p:oleObj>
              </mc:Choice>
              <mc:Fallback>
                <p:oleObj name="Document" r:id="rId3" imgW="1356360" imgH="1370076" progId="Word.Document.8">
                  <p:embed/>
                  <p:pic>
                    <p:nvPicPr>
                      <p:cNvPr id="48131" name="Object 3"/>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6137276" y="4432595"/>
                        <a:ext cx="1666875" cy="168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8132" name="Picture 4" descr="sqauare checkerboard 2"/>
          <p:cNvPicPr>
            <a:picLocks noChangeAspect="1" noChangeArrowheads="1"/>
          </p:cNvPicPr>
          <p:nvPr/>
        </p:nvPicPr>
        <p:blipFill>
          <a:blip r:embed="rId5" cstate="print">
            <a:lum contrast="24000"/>
            <a:extLst>
              <a:ext uri="{28A0092B-C50C-407E-A947-70E740481C1C}">
                <a14:useLocalDpi xmlns:a14="http://schemas.microsoft.com/office/drawing/2010/main" val="0"/>
              </a:ext>
            </a:extLst>
          </a:blip>
          <a:srcRect/>
          <a:stretch>
            <a:fillRect/>
          </a:stretch>
        </p:blipFill>
        <p:spPr bwMode="auto">
          <a:xfrm>
            <a:off x="2162176" y="4416719"/>
            <a:ext cx="17541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triangle at quarter filling"/>
          <p:cNvPicPr>
            <a:picLocks noChangeAspect="1" noChangeArrowheads="1"/>
          </p:cNvPicPr>
          <p:nvPr/>
        </p:nvPicPr>
        <p:blipFill>
          <a:blip r:embed="rId6" cstate="print">
            <a:lum contrast="6000"/>
            <a:extLst>
              <a:ext uri="{28A0092B-C50C-407E-A947-70E740481C1C}">
                <a14:useLocalDpi xmlns:a14="http://schemas.microsoft.com/office/drawing/2010/main" val="0"/>
              </a:ext>
            </a:extLst>
          </a:blip>
          <a:srcRect/>
          <a:stretch>
            <a:fillRect/>
          </a:stretch>
        </p:blipFill>
        <p:spPr bwMode="auto">
          <a:xfrm>
            <a:off x="4154487" y="4432594"/>
            <a:ext cx="1701800"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p:cNvPicPr>
            <a:picLocks noChangeAspect="1" noChangeArrowheads="1"/>
          </p:cNvPicPr>
          <p:nvPr/>
        </p:nvPicPr>
        <p:blipFill>
          <a:blip r:embed="rId7">
            <a:extLst>
              <a:ext uri="{28A0092B-C50C-407E-A947-70E740481C1C}">
                <a14:useLocalDpi xmlns:a14="http://schemas.microsoft.com/office/drawing/2010/main" val="0"/>
              </a:ext>
            </a:extLst>
          </a:blip>
          <a:srcRect l="19821" t="10365" r="14572" b="11037"/>
          <a:stretch>
            <a:fillRect/>
          </a:stretch>
        </p:blipFill>
        <p:spPr bwMode="auto">
          <a:xfrm>
            <a:off x="8297275" y="1400941"/>
            <a:ext cx="1865313" cy="167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5" name="Picture 7"/>
          <p:cNvPicPr>
            <a:picLocks noChangeAspect="1" noChangeArrowheads="1"/>
          </p:cNvPicPr>
          <p:nvPr/>
        </p:nvPicPr>
        <p:blipFill>
          <a:blip r:embed="rId8">
            <a:extLst>
              <a:ext uri="{28A0092B-C50C-407E-A947-70E740481C1C}">
                <a14:useLocalDpi xmlns:a14="http://schemas.microsoft.com/office/drawing/2010/main" val="0"/>
              </a:ext>
            </a:extLst>
          </a:blip>
          <a:srcRect l="27937" r="8148" b="19290"/>
          <a:stretch>
            <a:fillRect/>
          </a:stretch>
        </p:blipFill>
        <p:spPr bwMode="auto">
          <a:xfrm>
            <a:off x="6152563" y="1399353"/>
            <a:ext cx="1787525"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8136" name="Object 8"/>
          <p:cNvGraphicFramePr>
            <a:graphicFrameLocks noChangeAspect="1"/>
          </p:cNvGraphicFramePr>
          <p:nvPr>
            <p:extLst/>
          </p:nvPr>
        </p:nvGraphicFramePr>
        <p:xfrm>
          <a:off x="1899649" y="1570803"/>
          <a:ext cx="2438400" cy="747713"/>
        </p:xfrm>
        <a:graphic>
          <a:graphicData uri="http://schemas.openxmlformats.org/presentationml/2006/ole">
            <mc:AlternateContent xmlns:mc="http://schemas.openxmlformats.org/markup-compatibility/2006">
              <mc:Choice xmlns:v="urn:schemas-microsoft-com:vml" Requires="v">
                <p:oleObj spid="_x0000_s6168" name="CorelPhotoPaint.Image.7" r:id="rId9" imgW="4885714" imgH="1266332" progId="CorelPhotoPaint.Image.7">
                  <p:embed/>
                </p:oleObj>
              </mc:Choice>
              <mc:Fallback>
                <p:oleObj name="CorelPhotoPaint.Image.7" r:id="rId9" imgW="4885714" imgH="1266332" progId="CorelPhotoPaint.Image.7">
                  <p:embed/>
                  <p:pic>
                    <p:nvPicPr>
                      <p:cNvPr id="48136" name="Object 8"/>
                      <p:cNvPicPr>
                        <a:picLocks noChangeAspect="1" noChangeArrowheads="1"/>
                      </p:cNvPicPr>
                      <p:nvPr/>
                    </p:nvPicPr>
                    <p:blipFill>
                      <a:blip r:embed="rId10">
                        <a:extLst>
                          <a:ext uri="{28A0092B-C50C-407E-A947-70E740481C1C}">
                            <a14:useLocalDpi xmlns:a14="http://schemas.microsoft.com/office/drawing/2010/main" val="0"/>
                          </a:ext>
                        </a:extLst>
                      </a:blip>
                      <a:srcRect l="15477"/>
                      <a:stretch>
                        <a:fillRect/>
                      </a:stretch>
                    </p:blipFill>
                    <p:spPr bwMode="auto">
                      <a:xfrm>
                        <a:off x="1899649" y="1570803"/>
                        <a:ext cx="24384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7" name="Line 9"/>
          <p:cNvSpPr>
            <a:spLocks noChangeShapeType="1"/>
          </p:cNvSpPr>
          <p:nvPr/>
        </p:nvSpPr>
        <p:spPr bwMode="auto">
          <a:xfrm flipV="1">
            <a:off x="3301412" y="3213865"/>
            <a:ext cx="811212" cy="220662"/>
          </a:xfrm>
          <a:prstGeom prst="line">
            <a:avLst/>
          </a:prstGeom>
          <a:noFill/>
          <a:ln w="2857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48138" name="Rectangle 10"/>
          <p:cNvSpPr>
            <a:spLocks noChangeArrowheads="1"/>
          </p:cNvSpPr>
          <p:nvPr/>
        </p:nvSpPr>
        <p:spPr bwMode="auto">
          <a:xfrm>
            <a:off x="2179049" y="3544066"/>
            <a:ext cx="2255838" cy="223837"/>
          </a:xfrm>
          <a:prstGeom prst="rect">
            <a:avLst/>
          </a:prstGeom>
          <a:solidFill>
            <a:srgbClr val="FFFFFF"/>
          </a:solidFill>
          <a:ln w="28575">
            <a:solidFill>
              <a:srgbClr val="000000"/>
            </a:solidFill>
            <a:miter lim="800000"/>
            <a:headEnd/>
            <a:tailEnd/>
          </a:ln>
        </p:spPr>
        <p:txBody>
          <a:bodyPr/>
          <a:lstStyle>
            <a:lvl1pPr>
              <a:spcBef>
                <a:spcPct val="20000"/>
              </a:spcBef>
              <a:buChar char="•"/>
              <a:defRPr sz="2000">
                <a:solidFill>
                  <a:schemeClr val="tx1"/>
                </a:solidFill>
                <a:latin typeface="Comic Sans MS" panose="030F0702030302020204" pitchFamily="66" charset="0"/>
              </a:defRPr>
            </a:lvl1pPr>
            <a:lvl2pPr marL="742950" indent="-285750">
              <a:spcBef>
                <a:spcPct val="20000"/>
              </a:spcBef>
              <a:buChar char="–"/>
              <a:defRPr>
                <a:solidFill>
                  <a:schemeClr val="tx1"/>
                </a:solidFill>
                <a:latin typeface="Comic Sans MS" panose="030F0702030302020204" pitchFamily="66" charset="0"/>
              </a:defRPr>
            </a:lvl2pPr>
            <a:lvl3pPr marL="1143000" indent="-228600">
              <a:spcBef>
                <a:spcPct val="20000"/>
              </a:spcBef>
              <a:buChar char="•"/>
              <a:defRPr sz="16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pPr>
            <a:endParaRPr lang="en-US" altLang="en-US" sz="2400">
              <a:solidFill>
                <a:srgbClr val="000000"/>
              </a:solidFill>
              <a:latin typeface="Times New Roman" panose="02020603050405020304" pitchFamily="18" charset="0"/>
            </a:endParaRPr>
          </a:p>
        </p:txBody>
      </p:sp>
      <p:sp>
        <p:nvSpPr>
          <p:cNvPr id="48139" name="Line 11"/>
          <p:cNvSpPr>
            <a:spLocks noChangeShapeType="1"/>
          </p:cNvSpPr>
          <p:nvPr/>
        </p:nvSpPr>
        <p:spPr bwMode="auto">
          <a:xfrm flipV="1">
            <a:off x="4560300" y="2778890"/>
            <a:ext cx="1101725" cy="47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48140" name="Line 12"/>
          <p:cNvSpPr>
            <a:spLocks noChangeShapeType="1"/>
          </p:cNvSpPr>
          <p:nvPr/>
        </p:nvSpPr>
        <p:spPr bwMode="auto">
          <a:xfrm>
            <a:off x="5663613" y="2778891"/>
            <a:ext cx="1587" cy="1666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48141" name="Line 13"/>
          <p:cNvSpPr>
            <a:spLocks noChangeShapeType="1"/>
          </p:cNvSpPr>
          <p:nvPr/>
        </p:nvSpPr>
        <p:spPr bwMode="auto">
          <a:xfrm flipV="1">
            <a:off x="4644437" y="2947166"/>
            <a:ext cx="1020762"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48142" name="Line 14"/>
          <p:cNvSpPr>
            <a:spLocks noChangeShapeType="1"/>
          </p:cNvSpPr>
          <p:nvPr/>
        </p:nvSpPr>
        <p:spPr bwMode="auto">
          <a:xfrm>
            <a:off x="4558713" y="2778891"/>
            <a:ext cx="84137" cy="1682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48143" name="Line 15"/>
          <p:cNvSpPr>
            <a:spLocks noChangeShapeType="1"/>
          </p:cNvSpPr>
          <p:nvPr/>
        </p:nvSpPr>
        <p:spPr bwMode="auto">
          <a:xfrm flipV="1">
            <a:off x="4547599" y="2788416"/>
            <a:ext cx="1588" cy="1746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48144" name="Line 16"/>
          <p:cNvSpPr>
            <a:spLocks noChangeShapeType="1"/>
          </p:cNvSpPr>
          <p:nvPr/>
        </p:nvSpPr>
        <p:spPr bwMode="auto">
          <a:xfrm flipV="1">
            <a:off x="2847388" y="3072578"/>
            <a:ext cx="1652587" cy="4603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48145" name="Line 17"/>
          <p:cNvSpPr>
            <a:spLocks noChangeShapeType="1"/>
          </p:cNvSpPr>
          <p:nvPr/>
        </p:nvSpPr>
        <p:spPr bwMode="auto">
          <a:xfrm>
            <a:off x="2931525" y="3228153"/>
            <a:ext cx="41275" cy="1809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48146" name="Line 18"/>
          <p:cNvSpPr>
            <a:spLocks noChangeShapeType="1"/>
          </p:cNvSpPr>
          <p:nvPr/>
        </p:nvSpPr>
        <p:spPr bwMode="auto">
          <a:xfrm flipV="1">
            <a:off x="2931524" y="2782066"/>
            <a:ext cx="1620838" cy="4460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48147" name="Line 19"/>
          <p:cNvSpPr>
            <a:spLocks noChangeShapeType="1"/>
          </p:cNvSpPr>
          <p:nvPr/>
        </p:nvSpPr>
        <p:spPr bwMode="auto">
          <a:xfrm flipV="1">
            <a:off x="2833100" y="2969391"/>
            <a:ext cx="1712913" cy="47783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48148" name="Line 20"/>
          <p:cNvSpPr>
            <a:spLocks noChangeShapeType="1"/>
          </p:cNvSpPr>
          <p:nvPr/>
        </p:nvSpPr>
        <p:spPr bwMode="auto">
          <a:xfrm>
            <a:off x="4480925" y="2993203"/>
            <a:ext cx="22225" cy="793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48149" name="Line 21"/>
          <p:cNvSpPr>
            <a:spLocks noChangeShapeType="1"/>
          </p:cNvSpPr>
          <p:nvPr/>
        </p:nvSpPr>
        <p:spPr bwMode="auto">
          <a:xfrm>
            <a:off x="2831512" y="3451990"/>
            <a:ext cx="17462" cy="762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48150" name="Line 22"/>
          <p:cNvSpPr>
            <a:spLocks noChangeShapeType="1"/>
          </p:cNvSpPr>
          <p:nvPr/>
        </p:nvSpPr>
        <p:spPr bwMode="auto">
          <a:xfrm>
            <a:off x="3295062" y="3410716"/>
            <a:ext cx="11112" cy="4603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48151" name="Line 23"/>
          <p:cNvSpPr>
            <a:spLocks noChangeShapeType="1"/>
          </p:cNvSpPr>
          <p:nvPr/>
        </p:nvSpPr>
        <p:spPr bwMode="auto">
          <a:xfrm flipV="1">
            <a:off x="3307762" y="3239266"/>
            <a:ext cx="812800" cy="2174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48152" name="Line 24"/>
          <p:cNvSpPr>
            <a:spLocks noChangeShapeType="1"/>
          </p:cNvSpPr>
          <p:nvPr/>
        </p:nvSpPr>
        <p:spPr bwMode="auto">
          <a:xfrm>
            <a:off x="4107862" y="3193227"/>
            <a:ext cx="11112" cy="460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48153" name="Line 25"/>
          <p:cNvSpPr>
            <a:spLocks noChangeShapeType="1"/>
          </p:cNvSpPr>
          <p:nvPr/>
        </p:nvSpPr>
        <p:spPr bwMode="auto">
          <a:xfrm>
            <a:off x="4941300" y="2569341"/>
            <a:ext cx="506413" cy="7937"/>
          </a:xfrm>
          <a:prstGeom prst="line">
            <a:avLst/>
          </a:prstGeom>
          <a:noFill/>
          <a:ln w="285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48154" name="Text Box 26"/>
          <p:cNvSpPr txBox="1">
            <a:spLocks noChangeArrowheads="1"/>
          </p:cNvSpPr>
          <p:nvPr/>
        </p:nvSpPr>
        <p:spPr bwMode="auto">
          <a:xfrm>
            <a:off x="4722224" y="2120078"/>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Comic Sans MS" panose="030F0702030302020204" pitchFamily="66" charset="0"/>
              </a:defRPr>
            </a:lvl1pPr>
            <a:lvl2pPr marL="742950" indent="-285750">
              <a:spcBef>
                <a:spcPct val="20000"/>
              </a:spcBef>
              <a:buChar char="–"/>
              <a:defRPr>
                <a:solidFill>
                  <a:schemeClr val="tx1"/>
                </a:solidFill>
                <a:latin typeface="Comic Sans MS" panose="030F0702030302020204" pitchFamily="66" charset="0"/>
              </a:defRPr>
            </a:lvl2pPr>
            <a:lvl3pPr marL="1143000" indent="-228600">
              <a:spcBef>
                <a:spcPct val="20000"/>
              </a:spcBef>
              <a:buChar char="•"/>
              <a:defRPr sz="16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0" fontAlgn="base" hangingPunct="0">
              <a:spcBef>
                <a:spcPct val="0"/>
              </a:spcBef>
              <a:spcAft>
                <a:spcPct val="0"/>
              </a:spcAft>
              <a:buNone/>
            </a:pPr>
            <a:r>
              <a:rPr lang="en-US" altLang="en-US" sz="1800">
                <a:solidFill>
                  <a:srgbClr val="000000"/>
                </a:solidFill>
              </a:rPr>
              <a:t>x-y scan</a:t>
            </a:r>
          </a:p>
        </p:txBody>
      </p:sp>
      <p:sp>
        <p:nvSpPr>
          <p:cNvPr id="48155" name="Line 27"/>
          <p:cNvSpPr>
            <a:spLocks noChangeShapeType="1"/>
          </p:cNvSpPr>
          <p:nvPr/>
        </p:nvSpPr>
        <p:spPr bwMode="auto">
          <a:xfrm>
            <a:off x="4633324" y="3015427"/>
            <a:ext cx="266700" cy="376238"/>
          </a:xfrm>
          <a:prstGeom prst="line">
            <a:avLst/>
          </a:prstGeom>
          <a:noFill/>
          <a:ln w="19050">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48156" name="Text Box 28"/>
          <p:cNvSpPr txBox="1">
            <a:spLocks noChangeArrowheads="1"/>
          </p:cNvSpPr>
          <p:nvPr/>
        </p:nvSpPr>
        <p:spPr bwMode="auto">
          <a:xfrm>
            <a:off x="4819063" y="3347215"/>
            <a:ext cx="7445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Comic Sans MS" panose="030F0702030302020204" pitchFamily="66" charset="0"/>
              </a:defRPr>
            </a:lvl1pPr>
            <a:lvl2pPr marL="742950" indent="-285750">
              <a:spcBef>
                <a:spcPct val="20000"/>
              </a:spcBef>
              <a:buChar char="–"/>
              <a:defRPr>
                <a:solidFill>
                  <a:schemeClr val="tx1"/>
                </a:solidFill>
                <a:latin typeface="Comic Sans MS" panose="030F0702030302020204" pitchFamily="66" charset="0"/>
              </a:defRPr>
            </a:lvl2pPr>
            <a:lvl3pPr marL="1143000" indent="-228600">
              <a:spcBef>
                <a:spcPct val="20000"/>
              </a:spcBef>
              <a:buChar char="•"/>
              <a:defRPr sz="16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0" fontAlgn="base" hangingPunct="0">
              <a:spcBef>
                <a:spcPct val="0"/>
              </a:spcBef>
              <a:spcAft>
                <a:spcPct val="0"/>
              </a:spcAft>
              <a:buNone/>
            </a:pPr>
            <a:r>
              <a:rPr lang="en-US" altLang="en-US" sz="1800">
                <a:solidFill>
                  <a:srgbClr val="000000"/>
                </a:solidFill>
              </a:rPr>
              <a:t>hinge</a:t>
            </a:r>
          </a:p>
        </p:txBody>
      </p:sp>
      <p:sp>
        <p:nvSpPr>
          <p:cNvPr id="48157" name="Text Box 29"/>
          <p:cNvSpPr txBox="1">
            <a:spLocks noChangeArrowheads="1"/>
          </p:cNvSpPr>
          <p:nvPr/>
        </p:nvSpPr>
        <p:spPr bwMode="auto">
          <a:xfrm>
            <a:off x="2144713" y="6196307"/>
            <a:ext cx="1685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Comic Sans MS" panose="030F0702030302020204" pitchFamily="66" charset="0"/>
              </a:defRPr>
            </a:lvl1pPr>
            <a:lvl2pPr marL="742950" indent="-285750">
              <a:spcBef>
                <a:spcPct val="20000"/>
              </a:spcBef>
              <a:buChar char="–"/>
              <a:defRPr>
                <a:solidFill>
                  <a:schemeClr val="tx1"/>
                </a:solidFill>
                <a:latin typeface="Comic Sans MS" panose="030F0702030302020204" pitchFamily="66" charset="0"/>
              </a:defRPr>
            </a:lvl2pPr>
            <a:lvl3pPr marL="1143000" indent="-228600">
              <a:spcBef>
                <a:spcPct val="20000"/>
              </a:spcBef>
              <a:buChar char="•"/>
              <a:defRPr sz="16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0" fontAlgn="base" hangingPunct="0">
              <a:spcBef>
                <a:spcPct val="0"/>
              </a:spcBef>
              <a:spcAft>
                <a:spcPct val="0"/>
              </a:spcAft>
              <a:buNone/>
            </a:pPr>
            <a:r>
              <a:rPr lang="en-US" altLang="en-US" sz="1800">
                <a:solidFill>
                  <a:srgbClr val="000000"/>
                </a:solidFill>
              </a:rPr>
              <a:t>Square arrays</a:t>
            </a:r>
          </a:p>
        </p:txBody>
      </p:sp>
      <p:sp>
        <p:nvSpPr>
          <p:cNvPr id="48158" name="Text Box 30"/>
          <p:cNvSpPr txBox="1">
            <a:spLocks noChangeArrowheads="1"/>
          </p:cNvSpPr>
          <p:nvPr/>
        </p:nvSpPr>
        <p:spPr bwMode="auto">
          <a:xfrm>
            <a:off x="4064000" y="6212182"/>
            <a:ext cx="180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Comic Sans MS" panose="030F0702030302020204" pitchFamily="66" charset="0"/>
              </a:defRPr>
            </a:lvl1pPr>
            <a:lvl2pPr marL="742950" indent="-285750">
              <a:spcBef>
                <a:spcPct val="20000"/>
              </a:spcBef>
              <a:buChar char="–"/>
              <a:defRPr>
                <a:solidFill>
                  <a:schemeClr val="tx1"/>
                </a:solidFill>
                <a:latin typeface="Comic Sans MS" panose="030F0702030302020204" pitchFamily="66" charset="0"/>
              </a:defRPr>
            </a:lvl2pPr>
            <a:lvl3pPr marL="1143000" indent="-228600">
              <a:spcBef>
                <a:spcPct val="20000"/>
              </a:spcBef>
              <a:buChar char="•"/>
              <a:defRPr sz="16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0" fontAlgn="base" hangingPunct="0">
              <a:spcBef>
                <a:spcPct val="0"/>
              </a:spcBef>
              <a:spcAft>
                <a:spcPct val="0"/>
              </a:spcAft>
              <a:buNone/>
            </a:pPr>
            <a:r>
              <a:rPr lang="en-US" altLang="en-US" sz="1800">
                <a:solidFill>
                  <a:srgbClr val="000000"/>
                </a:solidFill>
              </a:rPr>
              <a:t>Triangle arrays</a:t>
            </a:r>
          </a:p>
        </p:txBody>
      </p:sp>
      <p:sp>
        <p:nvSpPr>
          <p:cNvPr id="48159" name="Text Box 31"/>
          <p:cNvSpPr txBox="1">
            <a:spLocks noChangeArrowheads="1"/>
          </p:cNvSpPr>
          <p:nvPr/>
        </p:nvSpPr>
        <p:spPr bwMode="auto">
          <a:xfrm>
            <a:off x="6359526" y="6226470"/>
            <a:ext cx="1392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Comic Sans MS" panose="030F0702030302020204" pitchFamily="66" charset="0"/>
              </a:defRPr>
            </a:lvl1pPr>
            <a:lvl2pPr marL="742950" indent="-285750">
              <a:spcBef>
                <a:spcPct val="20000"/>
              </a:spcBef>
              <a:buChar char="–"/>
              <a:defRPr>
                <a:solidFill>
                  <a:schemeClr val="tx1"/>
                </a:solidFill>
                <a:latin typeface="Comic Sans MS" panose="030F0702030302020204" pitchFamily="66" charset="0"/>
              </a:defRPr>
            </a:lvl2pPr>
            <a:lvl3pPr marL="1143000" indent="-228600">
              <a:spcBef>
                <a:spcPct val="20000"/>
              </a:spcBef>
              <a:buChar char="•"/>
              <a:defRPr sz="16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0" fontAlgn="base" hangingPunct="0">
              <a:spcBef>
                <a:spcPct val="0"/>
              </a:spcBef>
              <a:spcAft>
                <a:spcPct val="0"/>
              </a:spcAft>
              <a:buNone/>
            </a:pPr>
            <a:r>
              <a:rPr lang="en-US" altLang="en-US" sz="1800">
                <a:solidFill>
                  <a:srgbClr val="000000"/>
                </a:solidFill>
              </a:rPr>
              <a:t>YBCO films</a:t>
            </a:r>
          </a:p>
        </p:txBody>
      </p:sp>
      <p:sp>
        <p:nvSpPr>
          <p:cNvPr id="48160" name="Line 32"/>
          <p:cNvSpPr>
            <a:spLocks noChangeShapeType="1"/>
          </p:cNvSpPr>
          <p:nvPr/>
        </p:nvSpPr>
        <p:spPr bwMode="auto">
          <a:xfrm flipV="1">
            <a:off x="6868525" y="3218627"/>
            <a:ext cx="34607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48161" name="Text Box 33"/>
          <p:cNvSpPr txBox="1">
            <a:spLocks noChangeArrowheads="1"/>
          </p:cNvSpPr>
          <p:nvPr/>
        </p:nvSpPr>
        <p:spPr bwMode="auto">
          <a:xfrm>
            <a:off x="6730413" y="3282127"/>
            <a:ext cx="6746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Comic Sans MS" panose="030F0702030302020204" pitchFamily="66" charset="0"/>
              </a:defRPr>
            </a:lvl1pPr>
            <a:lvl2pPr marL="742950" indent="-285750">
              <a:spcBef>
                <a:spcPct val="20000"/>
              </a:spcBef>
              <a:buChar char="–"/>
              <a:defRPr>
                <a:solidFill>
                  <a:schemeClr val="tx1"/>
                </a:solidFill>
                <a:latin typeface="Comic Sans MS" panose="030F0702030302020204" pitchFamily="66" charset="0"/>
              </a:defRPr>
            </a:lvl2pPr>
            <a:lvl3pPr marL="1143000" indent="-228600">
              <a:spcBef>
                <a:spcPct val="20000"/>
              </a:spcBef>
              <a:buChar char="•"/>
              <a:defRPr sz="16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0" fontAlgn="base" hangingPunct="0">
              <a:spcBef>
                <a:spcPct val="0"/>
              </a:spcBef>
              <a:spcAft>
                <a:spcPct val="0"/>
              </a:spcAft>
              <a:buNone/>
            </a:pPr>
            <a:r>
              <a:rPr lang="en-US" altLang="en-US" sz="1600">
                <a:solidFill>
                  <a:srgbClr val="000000"/>
                </a:solidFill>
              </a:rPr>
              <a:t>10</a:t>
            </a:r>
            <a:r>
              <a:rPr lang="en-US" altLang="en-US" sz="1600">
                <a:solidFill>
                  <a:srgbClr val="000000"/>
                </a:solidFill>
                <a:sym typeface="Symbol" panose="05050102010706020507" pitchFamily="18" charset="2"/>
              </a:rPr>
              <a:t>m</a:t>
            </a:r>
            <a:endParaRPr lang="en-US" altLang="en-US" sz="1600">
              <a:solidFill>
                <a:srgbClr val="000000"/>
              </a:solidFill>
            </a:endParaRPr>
          </a:p>
        </p:txBody>
      </p:sp>
      <p:sp>
        <p:nvSpPr>
          <p:cNvPr id="48162" name="Line 34"/>
          <p:cNvSpPr>
            <a:spLocks noChangeShapeType="1"/>
          </p:cNvSpPr>
          <p:nvPr/>
        </p:nvSpPr>
        <p:spPr bwMode="auto">
          <a:xfrm>
            <a:off x="8870362" y="3204340"/>
            <a:ext cx="74771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48163" name="Text Box 35"/>
          <p:cNvSpPr txBox="1">
            <a:spLocks noChangeArrowheads="1"/>
          </p:cNvSpPr>
          <p:nvPr/>
        </p:nvSpPr>
        <p:spPr bwMode="auto">
          <a:xfrm>
            <a:off x="8857662" y="3267840"/>
            <a:ext cx="798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Comic Sans MS" panose="030F0702030302020204" pitchFamily="66" charset="0"/>
              </a:defRPr>
            </a:lvl1pPr>
            <a:lvl2pPr marL="742950" indent="-285750">
              <a:spcBef>
                <a:spcPct val="20000"/>
              </a:spcBef>
              <a:buChar char="–"/>
              <a:defRPr>
                <a:solidFill>
                  <a:schemeClr val="tx1"/>
                </a:solidFill>
                <a:latin typeface="Comic Sans MS" panose="030F0702030302020204" pitchFamily="66" charset="0"/>
              </a:defRPr>
            </a:lvl2pPr>
            <a:lvl3pPr marL="1143000" indent="-228600">
              <a:spcBef>
                <a:spcPct val="20000"/>
              </a:spcBef>
              <a:buChar char="•"/>
              <a:defRPr sz="16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0" fontAlgn="base" hangingPunct="0">
              <a:spcBef>
                <a:spcPct val="0"/>
              </a:spcBef>
              <a:spcAft>
                <a:spcPct val="0"/>
              </a:spcAft>
              <a:buNone/>
            </a:pPr>
            <a:r>
              <a:rPr lang="en-US" altLang="en-US" sz="1600">
                <a:solidFill>
                  <a:srgbClr val="000000"/>
                </a:solidFill>
              </a:rPr>
              <a:t>100</a:t>
            </a:r>
            <a:r>
              <a:rPr lang="en-US" altLang="en-US" sz="1600">
                <a:solidFill>
                  <a:srgbClr val="000000"/>
                </a:solidFill>
                <a:sym typeface="Symbol" panose="05050102010706020507" pitchFamily="18" charset="2"/>
              </a:rPr>
              <a:t>m</a:t>
            </a:r>
            <a:endParaRPr lang="en-US" altLang="en-US" sz="1600">
              <a:solidFill>
                <a:srgbClr val="000000"/>
              </a:solidFill>
            </a:endParaRPr>
          </a:p>
        </p:txBody>
      </p:sp>
      <p:sp>
        <p:nvSpPr>
          <p:cNvPr id="48164" name="Rectangle 36"/>
          <p:cNvSpPr>
            <a:spLocks noChangeArrowheads="1"/>
          </p:cNvSpPr>
          <p:nvPr/>
        </p:nvSpPr>
        <p:spPr bwMode="auto">
          <a:xfrm>
            <a:off x="1747250" y="1512065"/>
            <a:ext cx="2760663"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Comic Sans MS" panose="030F0702030302020204" pitchFamily="66" charset="0"/>
              </a:defRPr>
            </a:lvl1pPr>
            <a:lvl2pPr marL="742950" indent="-285750">
              <a:spcBef>
                <a:spcPct val="20000"/>
              </a:spcBef>
              <a:buChar char="–"/>
              <a:defRPr>
                <a:solidFill>
                  <a:schemeClr val="tx1"/>
                </a:solidFill>
                <a:latin typeface="Comic Sans MS" panose="030F0702030302020204" pitchFamily="66" charset="0"/>
              </a:defRPr>
            </a:lvl2pPr>
            <a:lvl3pPr marL="1143000" indent="-228600">
              <a:spcBef>
                <a:spcPct val="20000"/>
              </a:spcBef>
              <a:buChar char="•"/>
              <a:defRPr sz="16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pPr>
            <a:endParaRPr lang="en-US" altLang="en-US" sz="2400">
              <a:solidFill>
                <a:srgbClr val="000000"/>
              </a:solidFill>
              <a:latin typeface="Times New Roman" panose="02020603050405020304" pitchFamily="18" charset="0"/>
            </a:endParaRPr>
          </a:p>
        </p:txBody>
      </p:sp>
      <p:sp>
        <p:nvSpPr>
          <p:cNvPr id="48165" name="Line 37"/>
          <p:cNvSpPr>
            <a:spLocks noChangeShapeType="1"/>
          </p:cNvSpPr>
          <p:nvPr/>
        </p:nvSpPr>
        <p:spPr bwMode="auto">
          <a:xfrm>
            <a:off x="3045825" y="2037528"/>
            <a:ext cx="593725" cy="1241425"/>
          </a:xfrm>
          <a:prstGeom prst="line">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48166" name="Text Box 38"/>
          <p:cNvSpPr txBox="1">
            <a:spLocks noChangeArrowheads="1"/>
          </p:cNvSpPr>
          <p:nvPr/>
        </p:nvSpPr>
        <p:spPr bwMode="auto">
          <a:xfrm>
            <a:off x="6246517" y="3563115"/>
            <a:ext cx="17123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Comic Sans MS" panose="030F0702030302020204" pitchFamily="66" charset="0"/>
              </a:defRPr>
            </a:lvl1pPr>
            <a:lvl2pPr marL="742950" indent="-285750">
              <a:spcBef>
                <a:spcPct val="20000"/>
              </a:spcBef>
              <a:buChar char="–"/>
              <a:defRPr>
                <a:solidFill>
                  <a:schemeClr val="tx1"/>
                </a:solidFill>
                <a:latin typeface="Comic Sans MS" panose="030F0702030302020204" pitchFamily="66" charset="0"/>
              </a:defRPr>
            </a:lvl2pPr>
            <a:lvl3pPr marL="1143000" indent="-228600">
              <a:spcBef>
                <a:spcPct val="20000"/>
              </a:spcBef>
              <a:buChar char="•"/>
              <a:defRPr sz="16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pPr>
            <a:r>
              <a:rPr lang="en-US" altLang="en-US" sz="1400">
                <a:solidFill>
                  <a:srgbClr val="006600"/>
                </a:solidFill>
              </a:rPr>
              <a:t>Spatial resolution:</a:t>
            </a:r>
          </a:p>
          <a:p>
            <a:pPr algn="ctr" eaLnBrk="0" fontAlgn="base" hangingPunct="0">
              <a:spcBef>
                <a:spcPct val="0"/>
              </a:spcBef>
              <a:spcAft>
                <a:spcPct val="0"/>
              </a:spcAft>
              <a:buNone/>
            </a:pPr>
            <a:r>
              <a:rPr lang="en-US" altLang="en-US" sz="1400">
                <a:solidFill>
                  <a:srgbClr val="006600"/>
                </a:solidFill>
              </a:rPr>
              <a:t>10</a:t>
            </a:r>
            <a:r>
              <a:rPr lang="en-US" altLang="en-US" sz="1400">
                <a:solidFill>
                  <a:srgbClr val="006600"/>
                </a:solidFill>
                <a:sym typeface="Symbol" panose="05050102010706020507" pitchFamily="18" charset="2"/>
              </a:rPr>
              <a:t>m</a:t>
            </a:r>
          </a:p>
        </p:txBody>
      </p:sp>
      <p:sp>
        <p:nvSpPr>
          <p:cNvPr id="48167" name="Text Box 39"/>
          <p:cNvSpPr txBox="1">
            <a:spLocks noChangeArrowheads="1"/>
          </p:cNvSpPr>
          <p:nvPr/>
        </p:nvSpPr>
        <p:spPr bwMode="auto">
          <a:xfrm>
            <a:off x="8536646" y="3574227"/>
            <a:ext cx="15151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Comic Sans MS" panose="030F0702030302020204" pitchFamily="66" charset="0"/>
              </a:defRPr>
            </a:lvl1pPr>
            <a:lvl2pPr marL="742950" indent="-285750">
              <a:spcBef>
                <a:spcPct val="20000"/>
              </a:spcBef>
              <a:buChar char="–"/>
              <a:defRPr>
                <a:solidFill>
                  <a:schemeClr val="tx1"/>
                </a:solidFill>
                <a:latin typeface="Comic Sans MS" panose="030F0702030302020204" pitchFamily="66" charset="0"/>
              </a:defRPr>
            </a:lvl2pPr>
            <a:lvl3pPr marL="1143000" indent="-228600">
              <a:spcBef>
                <a:spcPct val="20000"/>
              </a:spcBef>
              <a:buChar char="•"/>
              <a:defRPr sz="16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pPr>
            <a:r>
              <a:rPr lang="en-US" altLang="en-US" sz="1400">
                <a:solidFill>
                  <a:srgbClr val="006600"/>
                </a:solidFill>
              </a:rPr>
              <a:t>Flux sensitivity:</a:t>
            </a:r>
          </a:p>
          <a:p>
            <a:pPr algn="ctr" eaLnBrk="0" fontAlgn="base" hangingPunct="0">
              <a:spcBef>
                <a:spcPct val="0"/>
              </a:spcBef>
              <a:spcAft>
                <a:spcPct val="0"/>
              </a:spcAft>
              <a:buNone/>
            </a:pPr>
            <a:r>
              <a:rPr lang="en-US" altLang="en-US" sz="1400">
                <a:solidFill>
                  <a:srgbClr val="006600"/>
                </a:solidFill>
              </a:rPr>
              <a:t>10</a:t>
            </a:r>
            <a:r>
              <a:rPr lang="en-US" altLang="en-US" sz="1400" baseline="30000">
                <a:solidFill>
                  <a:srgbClr val="006600"/>
                </a:solidFill>
                <a:sym typeface="Symbol" panose="05050102010706020507" pitchFamily="18" charset="2"/>
              </a:rPr>
              <a:t>-6</a:t>
            </a:r>
            <a:r>
              <a:rPr lang="en-US" altLang="en-US" sz="1400">
                <a:solidFill>
                  <a:srgbClr val="006600"/>
                </a:solidFill>
                <a:sym typeface="Symbol" panose="05050102010706020507" pitchFamily="18" charset="2"/>
              </a:rPr>
              <a:t> </a:t>
            </a:r>
            <a:r>
              <a:rPr lang="en-US" altLang="en-US" sz="1400" baseline="-25000">
                <a:solidFill>
                  <a:srgbClr val="006600"/>
                </a:solidFill>
                <a:sym typeface="Symbol" panose="05050102010706020507" pitchFamily="18" charset="2"/>
              </a:rPr>
              <a:t>0</a:t>
            </a:r>
            <a:endParaRPr lang="en-US" altLang="en-US" sz="1400">
              <a:solidFill>
                <a:srgbClr val="006600"/>
              </a:solidFill>
              <a:sym typeface="Symbol" panose="05050102010706020507" pitchFamily="18" charset="2"/>
            </a:endParaRPr>
          </a:p>
        </p:txBody>
      </p:sp>
      <p:graphicFrame>
        <p:nvGraphicFramePr>
          <p:cNvPr id="48168" name="Object 40"/>
          <p:cNvGraphicFramePr>
            <a:graphicFrameLocks noChangeAspect="1"/>
          </p:cNvGraphicFramePr>
          <p:nvPr>
            <p:extLst/>
          </p:nvPr>
        </p:nvGraphicFramePr>
        <p:xfrm>
          <a:off x="8108950" y="4434183"/>
          <a:ext cx="1765300" cy="1679575"/>
        </p:xfrm>
        <a:graphic>
          <a:graphicData uri="http://schemas.openxmlformats.org/presentationml/2006/ole">
            <mc:AlternateContent xmlns:mc="http://schemas.openxmlformats.org/markup-compatibility/2006">
              <mc:Choice xmlns:v="urn:schemas-microsoft-com:vml" Requires="v">
                <p:oleObj spid="_x0000_s6169" name="Image" r:id="rId11" imgW="4714437" imgH="5235439" progId="Photoshop.Image.5">
                  <p:embed/>
                </p:oleObj>
              </mc:Choice>
              <mc:Fallback>
                <p:oleObj name="Image" r:id="rId11" imgW="4714437" imgH="5235439" progId="Photoshop.Image.5">
                  <p:embed/>
                  <p:pic>
                    <p:nvPicPr>
                      <p:cNvPr id="48168" name="Object 40"/>
                      <p:cNvPicPr>
                        <a:picLocks noChangeAspect="1" noChangeArrowheads="1"/>
                      </p:cNvPicPr>
                      <p:nvPr/>
                    </p:nvPicPr>
                    <p:blipFill>
                      <a:blip r:embed="rId12">
                        <a:extLst>
                          <a:ext uri="{28A0092B-C50C-407E-A947-70E740481C1C}">
                            <a14:useLocalDpi xmlns:a14="http://schemas.microsoft.com/office/drawing/2010/main" val="0"/>
                          </a:ext>
                        </a:extLst>
                      </a:blip>
                      <a:srcRect t="19679" r="4961"/>
                      <a:stretch>
                        <a:fillRect/>
                      </a:stretch>
                    </p:blipFill>
                    <p:spPr bwMode="auto">
                      <a:xfrm>
                        <a:off x="8108950" y="4434183"/>
                        <a:ext cx="176530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69" name="Text Box 41"/>
          <p:cNvSpPr txBox="1">
            <a:spLocks noChangeArrowheads="1"/>
          </p:cNvSpPr>
          <p:nvPr/>
        </p:nvSpPr>
        <p:spPr bwMode="auto">
          <a:xfrm>
            <a:off x="8383587" y="6221707"/>
            <a:ext cx="1385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Comic Sans MS" panose="030F0702030302020204" pitchFamily="66" charset="0"/>
              </a:defRPr>
            </a:lvl1pPr>
            <a:lvl2pPr marL="742950" indent="-285750">
              <a:spcBef>
                <a:spcPct val="20000"/>
              </a:spcBef>
              <a:buChar char="–"/>
              <a:defRPr>
                <a:solidFill>
                  <a:schemeClr val="tx1"/>
                </a:solidFill>
                <a:latin typeface="Comic Sans MS" panose="030F0702030302020204" pitchFamily="66" charset="0"/>
              </a:defRPr>
            </a:lvl2pPr>
            <a:lvl3pPr marL="1143000" indent="-228600">
              <a:spcBef>
                <a:spcPct val="20000"/>
              </a:spcBef>
              <a:buChar char="•"/>
              <a:defRPr sz="16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0" fontAlgn="base" hangingPunct="0">
              <a:spcBef>
                <a:spcPct val="0"/>
              </a:spcBef>
              <a:spcAft>
                <a:spcPct val="0"/>
              </a:spcAft>
              <a:buNone/>
            </a:pPr>
            <a:r>
              <a:rPr lang="en-US" altLang="en-US" sz="1800">
                <a:solidFill>
                  <a:srgbClr val="000000"/>
                </a:solidFill>
              </a:rPr>
              <a:t>MoGe films</a:t>
            </a:r>
          </a:p>
        </p:txBody>
      </p:sp>
      <p:sp>
        <p:nvSpPr>
          <p:cNvPr id="2" name="TextBox 1"/>
          <p:cNvSpPr txBox="1"/>
          <p:nvPr/>
        </p:nvSpPr>
        <p:spPr>
          <a:xfrm>
            <a:off x="2284016" y="564493"/>
            <a:ext cx="7334059" cy="623248"/>
          </a:xfrm>
          <a:prstGeom prst="rect">
            <a:avLst/>
          </a:prstGeom>
          <a:noFill/>
        </p:spPr>
        <p:txBody>
          <a:bodyPr wrap="none" rtlCol="0">
            <a:spAutoFit/>
          </a:bodyPr>
          <a:lstStyle/>
          <a:p>
            <a:pPr>
              <a:spcAft>
                <a:spcPts val="300"/>
              </a:spcAft>
            </a:pPr>
            <a:r>
              <a:rPr lang="en-US" sz="1600" dirty="0">
                <a:solidFill>
                  <a:srgbClr val="000000"/>
                </a:solidFill>
                <a:latin typeface="Comic Sans MS"/>
              </a:rPr>
              <a:t>Technique developed in the 1980’s by UIUC/DVH group and IBM/Stanford.</a:t>
            </a:r>
          </a:p>
          <a:p>
            <a:r>
              <a:rPr lang="en-US" sz="1600" dirty="0">
                <a:solidFill>
                  <a:srgbClr val="000000"/>
                </a:solidFill>
                <a:latin typeface="Comic Sans MS"/>
              </a:rPr>
              <a:t>SQUID detector scanned over surface to map the local magnetic field</a:t>
            </a:r>
            <a:endParaRPr lang="en-US" sz="1600" dirty="0">
              <a:solidFill>
                <a:srgbClr val="000000"/>
              </a:solidFill>
              <a:latin typeface="Comic Sans MS"/>
            </a:endParaRPr>
          </a:p>
        </p:txBody>
      </p:sp>
    </p:spTree>
    <p:extLst>
      <p:ext uri="{BB962C8B-B14F-4D97-AF65-F5344CB8AC3E}">
        <p14:creationId xmlns:p14="http://schemas.microsoft.com/office/powerpoint/2010/main" val="42471384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713" t="9455" r="10508" b="10761"/>
          <a:stretch/>
        </p:blipFill>
        <p:spPr>
          <a:xfrm>
            <a:off x="965479" y="606890"/>
            <a:ext cx="5018809" cy="2094808"/>
          </a:xfrm>
          <a:prstGeom prst="rect">
            <a:avLst/>
          </a:prstGeom>
        </p:spPr>
      </p:pic>
      <p:pic>
        <p:nvPicPr>
          <p:cNvPr id="5" name="Picture 4"/>
          <p:cNvPicPr>
            <a:picLocks noChangeAspect="1"/>
          </p:cNvPicPr>
          <p:nvPr/>
        </p:nvPicPr>
        <p:blipFill rotWithShape="1">
          <a:blip r:embed="rId3"/>
          <a:srcRect l="23727" t="6488" r="8136" b="11516"/>
          <a:stretch/>
        </p:blipFill>
        <p:spPr>
          <a:xfrm>
            <a:off x="965479" y="3624445"/>
            <a:ext cx="5155423" cy="2480580"/>
          </a:xfrm>
          <a:prstGeom prst="rect">
            <a:avLst/>
          </a:prstGeom>
        </p:spPr>
      </p:pic>
      <p:sp>
        <p:nvSpPr>
          <p:cNvPr id="6" name="TextBox 5"/>
          <p:cNvSpPr txBox="1"/>
          <p:nvPr/>
        </p:nvSpPr>
        <p:spPr>
          <a:xfrm>
            <a:off x="1531516" y="2480"/>
            <a:ext cx="10295467"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Indirect signatures of Josephson vortex MF </a:t>
            </a:r>
            <a:r>
              <a:rPr lang="en-US" dirty="0" smtClean="0">
                <a:latin typeface="Arial" panose="020B0604020202020204" pitchFamily="34" charset="0"/>
                <a:cs typeface="Arial" panose="020B0604020202020204" pitchFamily="34" charset="0"/>
              </a:rPr>
              <a:t>control </a:t>
            </a:r>
            <a:r>
              <a:rPr lang="en-US" dirty="0" smtClean="0">
                <a:latin typeface="Arial" panose="020B0604020202020204" pitchFamily="34" charset="0"/>
                <a:cs typeface="Arial" panose="020B0604020202020204" pitchFamily="34" charset="0"/>
              </a:rPr>
              <a:t>--- diffraction pattern spectroscopy</a:t>
            </a:r>
            <a:endParaRPr lang="en-U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a:srcRect l="22360" t="6082" r="6045" b="8411"/>
          <a:stretch/>
        </p:blipFill>
        <p:spPr>
          <a:xfrm>
            <a:off x="6582554" y="1928327"/>
            <a:ext cx="5049164" cy="3510215"/>
          </a:xfrm>
          <a:prstGeom prst="rect">
            <a:avLst/>
          </a:prstGeom>
        </p:spPr>
      </p:pic>
      <p:sp>
        <p:nvSpPr>
          <p:cNvPr id="7" name="TextBox 6">
            <a:extLst>
              <a:ext uri="{FF2B5EF4-FFF2-40B4-BE49-F238E27FC236}">
                <a16:creationId xmlns:a16="http://schemas.microsoft.com/office/drawing/2014/main" id="{0AAF49E7-9F0D-4039-BFD1-85770CBF906F}"/>
              </a:ext>
            </a:extLst>
          </p:cNvPr>
          <p:cNvSpPr txBox="1"/>
          <p:nvPr/>
        </p:nvSpPr>
        <p:spPr>
          <a:xfrm>
            <a:off x="3143309" y="3071030"/>
            <a:ext cx="2977593" cy="400110"/>
          </a:xfrm>
          <a:prstGeom prst="rect">
            <a:avLst/>
          </a:prstGeom>
          <a:noFill/>
        </p:spPr>
        <p:txBody>
          <a:bodyPr wrap="square" rtlCol="0">
            <a:spAutoFit/>
          </a:bodyPr>
          <a:lstStyle/>
          <a:p>
            <a:r>
              <a:rPr lang="el-GR" sz="2000" dirty="0"/>
              <a:t>Φ</a:t>
            </a:r>
            <a:r>
              <a:rPr lang="en-US" sz="2000" dirty="0"/>
              <a:t>/</a:t>
            </a:r>
            <a:r>
              <a:rPr lang="el-GR" sz="2000" dirty="0"/>
              <a:t>Φ</a:t>
            </a:r>
            <a:r>
              <a:rPr lang="en-US" sz="2000" baseline="-25000" dirty="0" smtClean="0"/>
              <a:t>0</a:t>
            </a:r>
            <a:endParaRPr lang="en-US" sz="2000" baseline="-25000" dirty="0"/>
          </a:p>
        </p:txBody>
      </p:sp>
      <p:sp>
        <p:nvSpPr>
          <p:cNvPr id="10" name="TextBox 9">
            <a:extLst>
              <a:ext uri="{FF2B5EF4-FFF2-40B4-BE49-F238E27FC236}">
                <a16:creationId xmlns:a16="http://schemas.microsoft.com/office/drawing/2014/main" id="{0AAF49E7-9F0D-4039-BFD1-85770CBF906F}"/>
              </a:ext>
            </a:extLst>
          </p:cNvPr>
          <p:cNvSpPr txBox="1"/>
          <p:nvPr/>
        </p:nvSpPr>
        <p:spPr>
          <a:xfrm>
            <a:off x="3105986" y="6441250"/>
            <a:ext cx="1167317" cy="400110"/>
          </a:xfrm>
          <a:prstGeom prst="rect">
            <a:avLst/>
          </a:prstGeom>
          <a:noFill/>
        </p:spPr>
        <p:txBody>
          <a:bodyPr wrap="square" rtlCol="0">
            <a:spAutoFit/>
          </a:bodyPr>
          <a:lstStyle/>
          <a:p>
            <a:r>
              <a:rPr lang="el-GR" sz="2000" dirty="0"/>
              <a:t>Φ</a:t>
            </a:r>
            <a:r>
              <a:rPr lang="en-US" sz="2000" dirty="0"/>
              <a:t>/</a:t>
            </a:r>
            <a:r>
              <a:rPr lang="el-GR" sz="2000" dirty="0"/>
              <a:t>Φ</a:t>
            </a:r>
            <a:r>
              <a:rPr lang="en-US" sz="2000" baseline="-25000" dirty="0" smtClean="0"/>
              <a:t>0</a:t>
            </a:r>
            <a:endParaRPr lang="en-US" sz="2000" baseline="-25000" dirty="0"/>
          </a:p>
        </p:txBody>
      </p:sp>
      <p:sp>
        <p:nvSpPr>
          <p:cNvPr id="11" name="TextBox 10">
            <a:extLst>
              <a:ext uri="{FF2B5EF4-FFF2-40B4-BE49-F238E27FC236}">
                <a16:creationId xmlns:a16="http://schemas.microsoft.com/office/drawing/2014/main" id="{0AAF49E7-9F0D-4039-BFD1-85770CBF906F}"/>
              </a:ext>
            </a:extLst>
          </p:cNvPr>
          <p:cNvSpPr txBox="1"/>
          <p:nvPr/>
        </p:nvSpPr>
        <p:spPr>
          <a:xfrm>
            <a:off x="8757206" y="5785181"/>
            <a:ext cx="1167317" cy="400110"/>
          </a:xfrm>
          <a:prstGeom prst="rect">
            <a:avLst/>
          </a:prstGeom>
          <a:noFill/>
        </p:spPr>
        <p:txBody>
          <a:bodyPr wrap="square" rtlCol="0">
            <a:spAutoFit/>
          </a:bodyPr>
          <a:lstStyle/>
          <a:p>
            <a:r>
              <a:rPr lang="el-GR" sz="2000" dirty="0"/>
              <a:t>Φ</a:t>
            </a:r>
            <a:r>
              <a:rPr lang="en-US" sz="2000" dirty="0"/>
              <a:t>/</a:t>
            </a:r>
            <a:r>
              <a:rPr lang="el-GR" sz="2000" dirty="0"/>
              <a:t>Φ</a:t>
            </a:r>
            <a:r>
              <a:rPr lang="en-US" sz="2000" baseline="-25000" dirty="0" smtClean="0"/>
              <a:t>0</a:t>
            </a:r>
            <a:endParaRPr lang="en-US" sz="2000" baseline="-25000" dirty="0"/>
          </a:p>
        </p:txBody>
      </p:sp>
      <p:sp>
        <p:nvSpPr>
          <p:cNvPr id="2" name="TextBox 1"/>
          <p:cNvSpPr txBox="1"/>
          <p:nvPr/>
        </p:nvSpPr>
        <p:spPr>
          <a:xfrm>
            <a:off x="789996" y="2689252"/>
            <a:ext cx="5977813" cy="369332"/>
          </a:xfrm>
          <a:prstGeom prst="rect">
            <a:avLst/>
          </a:prstGeom>
          <a:noFill/>
        </p:spPr>
        <p:txBody>
          <a:bodyPr wrap="square" rtlCol="0">
            <a:spAutoFit/>
          </a:bodyPr>
          <a:lstStyle/>
          <a:p>
            <a:r>
              <a:rPr lang="en-US" dirty="0" smtClean="0"/>
              <a:t>-5     -4      -3      -2      -1       0       1        2       3       4        5           </a:t>
            </a:r>
            <a:endParaRPr lang="en-US" dirty="0"/>
          </a:p>
        </p:txBody>
      </p:sp>
      <p:sp>
        <p:nvSpPr>
          <p:cNvPr id="14" name="TextBox 13"/>
          <p:cNvSpPr txBox="1"/>
          <p:nvPr/>
        </p:nvSpPr>
        <p:spPr>
          <a:xfrm>
            <a:off x="821093" y="6096798"/>
            <a:ext cx="5977813" cy="369332"/>
          </a:xfrm>
          <a:prstGeom prst="rect">
            <a:avLst/>
          </a:prstGeom>
          <a:noFill/>
        </p:spPr>
        <p:txBody>
          <a:bodyPr wrap="square" rtlCol="0">
            <a:spAutoFit/>
          </a:bodyPr>
          <a:lstStyle/>
          <a:p>
            <a:r>
              <a:rPr lang="en-US" dirty="0" smtClean="0"/>
              <a:t>-5     -4      -3      -2      -1       0       1        2       3       4        5           </a:t>
            </a:r>
            <a:endParaRPr lang="en-US" dirty="0"/>
          </a:p>
        </p:txBody>
      </p:sp>
      <p:sp>
        <p:nvSpPr>
          <p:cNvPr id="16" name="TextBox 15"/>
          <p:cNvSpPr txBox="1"/>
          <p:nvPr/>
        </p:nvSpPr>
        <p:spPr>
          <a:xfrm>
            <a:off x="6430432" y="5396390"/>
            <a:ext cx="5977813" cy="369332"/>
          </a:xfrm>
          <a:prstGeom prst="rect">
            <a:avLst/>
          </a:prstGeom>
          <a:noFill/>
        </p:spPr>
        <p:txBody>
          <a:bodyPr wrap="square" rtlCol="0">
            <a:spAutoFit/>
          </a:bodyPr>
          <a:lstStyle/>
          <a:p>
            <a:r>
              <a:rPr lang="en-US" dirty="0" smtClean="0"/>
              <a:t>-5     -4      -3      -2      -1       0       1        2       3       4        5           </a:t>
            </a:r>
            <a:endParaRPr lang="en-US" dirty="0"/>
          </a:p>
        </p:txBody>
      </p:sp>
      <p:sp>
        <p:nvSpPr>
          <p:cNvPr id="3" name="Rectangle 2"/>
          <p:cNvSpPr/>
          <p:nvPr/>
        </p:nvSpPr>
        <p:spPr>
          <a:xfrm>
            <a:off x="1235003" y="732627"/>
            <a:ext cx="1258678" cy="400110"/>
          </a:xfrm>
          <a:prstGeom prst="rect">
            <a:avLst/>
          </a:prstGeom>
        </p:spPr>
        <p:txBody>
          <a:bodyPr wrap="none">
            <a:spAutoFit/>
          </a:bodyPr>
          <a:lstStyle/>
          <a:p>
            <a:r>
              <a:rPr lang="en-US" sz="2000" dirty="0" smtClean="0">
                <a:latin typeface="Arial" panose="020B0604020202020204" pitchFamily="34" charset="0"/>
                <a:cs typeface="Arial" panose="020B0604020202020204" pitchFamily="34" charset="0"/>
              </a:rPr>
              <a:t>sin </a:t>
            </a:r>
            <a:r>
              <a:rPr lang="en-US" sz="2000" dirty="0" smtClean="0">
                <a:latin typeface="Arial" panose="020B0604020202020204" pitchFamily="34" charset="0"/>
                <a:cs typeface="Arial" panose="020B0604020202020204" pitchFamily="34" charset="0"/>
                <a:sym typeface="Symbol" panose="05050102010706020507" pitchFamily="18" charset="2"/>
              </a:rPr>
              <a:t> only</a:t>
            </a:r>
            <a:endParaRPr lang="en-US" sz="2000" dirty="0"/>
          </a:p>
        </p:txBody>
      </p:sp>
      <p:sp>
        <p:nvSpPr>
          <p:cNvPr id="17" name="Rectangle 16"/>
          <p:cNvSpPr/>
          <p:nvPr/>
        </p:nvSpPr>
        <p:spPr>
          <a:xfrm>
            <a:off x="1225420" y="4004808"/>
            <a:ext cx="1468017" cy="400110"/>
          </a:xfrm>
          <a:prstGeom prst="rect">
            <a:avLst/>
          </a:prstGeom>
        </p:spPr>
        <p:txBody>
          <a:bodyPr wrap="square">
            <a:spAutoFit/>
          </a:bodyPr>
          <a:lstStyle/>
          <a:p>
            <a:r>
              <a:rPr lang="en-US" sz="2000" dirty="0" smtClean="0">
                <a:latin typeface="Arial" panose="020B0604020202020204" pitchFamily="34" charset="0"/>
                <a:cs typeface="Arial" panose="020B0604020202020204" pitchFamily="34" charset="0"/>
              </a:rPr>
              <a:t>with MFs</a:t>
            </a:r>
            <a:endParaRPr lang="en-US" sz="2000" dirty="0"/>
          </a:p>
        </p:txBody>
      </p:sp>
      <p:sp>
        <p:nvSpPr>
          <p:cNvPr id="18" name="Rectangle 17"/>
          <p:cNvSpPr/>
          <p:nvPr/>
        </p:nvSpPr>
        <p:spPr>
          <a:xfrm>
            <a:off x="7225907" y="1528217"/>
            <a:ext cx="3955122" cy="400110"/>
          </a:xfrm>
          <a:prstGeom prst="rect">
            <a:avLst/>
          </a:prstGeom>
        </p:spPr>
        <p:txBody>
          <a:bodyPr wrap="none">
            <a:spAutoFit/>
          </a:bodyPr>
          <a:lstStyle/>
          <a:p>
            <a:r>
              <a:rPr lang="en-US" sz="2000" dirty="0" smtClean="0">
                <a:latin typeface="Arial" panose="020B0604020202020204" pitchFamily="34" charset="0"/>
                <a:cs typeface="Arial" panose="020B0604020202020204" pitchFamily="34" charset="0"/>
              </a:rPr>
              <a:t>Differences with and without MFs</a:t>
            </a:r>
            <a:endParaRPr lang="en-US" sz="2000" dirty="0"/>
          </a:p>
        </p:txBody>
      </p:sp>
    </p:spTree>
    <p:extLst>
      <p:ext uri="{BB962C8B-B14F-4D97-AF65-F5344CB8AC3E}">
        <p14:creationId xmlns:p14="http://schemas.microsoft.com/office/powerpoint/2010/main" val="36536568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extLst>
              <a:ext uri="{28A0092B-C50C-407E-A947-70E740481C1C}">
                <a14:useLocalDpi xmlns:a14="http://schemas.microsoft.com/office/drawing/2010/main" val="0"/>
              </a:ext>
            </a:extLst>
          </a:blip>
          <a:srcRect l="81084"/>
          <a:stretch>
            <a:fillRect/>
          </a:stretch>
        </p:blipFill>
        <p:spPr bwMode="auto">
          <a:xfrm>
            <a:off x="3648075" y="1693863"/>
            <a:ext cx="32861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0325" y="1933575"/>
            <a:ext cx="2398713"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2355850" y="896938"/>
            <a:ext cx="1373188"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r>
              <a:rPr lang="en-US" altLang="en-US" sz="1600">
                <a:solidFill>
                  <a:srgbClr val="000000"/>
                </a:solidFill>
                <a:latin typeface="Arial" panose="020B0604020202020204" pitchFamily="34" charset="0"/>
                <a:cs typeface="Arial" panose="020B0604020202020204" pitchFamily="34" charset="0"/>
              </a:rPr>
              <a:t>SSM probe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0488" y="1255713"/>
            <a:ext cx="4572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0"/>
          <p:cNvSpPr txBox="1">
            <a:spLocks noChangeArrowheads="1"/>
          </p:cNvSpPr>
          <p:nvPr/>
        </p:nvSpPr>
        <p:spPr bwMode="auto">
          <a:xfrm>
            <a:off x="1447800" y="66675"/>
            <a:ext cx="872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a:solidFill>
                  <a:srgbClr val="C00000"/>
                </a:solidFill>
                <a:latin typeface="Comic Sans MS" panose="030F0702030302020204" pitchFamily="66" charset="0"/>
              </a:rPr>
              <a:t>Imaging Josephson vortices via Scanning SQUID Microscopy (SSM)</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rcRect l="46033"/>
          <a:stretch>
            <a:fillRect/>
          </a:stretch>
        </p:blipFill>
        <p:spPr bwMode="auto">
          <a:xfrm>
            <a:off x="3132138" y="4416425"/>
            <a:ext cx="22352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33"/>
          <p:cNvPicPr>
            <a:picLocks noChangeAspect="1"/>
          </p:cNvPicPr>
          <p:nvPr/>
        </p:nvPicPr>
        <p:blipFill>
          <a:blip r:embed="rId6">
            <a:extLst>
              <a:ext uri="{28A0092B-C50C-407E-A947-70E740481C1C}">
                <a14:useLocalDpi xmlns:a14="http://schemas.microsoft.com/office/drawing/2010/main" val="0"/>
              </a:ext>
            </a:extLst>
          </a:blip>
          <a:srcRect l="26076" r="57945"/>
          <a:stretch>
            <a:fillRect/>
          </a:stretch>
        </p:blipFill>
        <p:spPr bwMode="auto">
          <a:xfrm>
            <a:off x="403225" y="3441700"/>
            <a:ext cx="987425"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Text Box 8"/>
          <p:cNvSpPr txBox="1">
            <a:spLocks noChangeArrowheads="1"/>
          </p:cNvSpPr>
          <p:nvPr/>
        </p:nvSpPr>
        <p:spPr bwMode="auto">
          <a:xfrm>
            <a:off x="1365250" y="3937000"/>
            <a:ext cx="1468438" cy="7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200">
                <a:solidFill>
                  <a:srgbClr val="000000"/>
                </a:solidFill>
                <a:latin typeface="Comic Sans MS" panose="030F0702030302020204" pitchFamily="66" charset="0"/>
                <a:cs typeface="Arial" panose="020B0604020202020204" pitchFamily="34" charset="0"/>
              </a:rPr>
              <a:t>Bimorph x-y scanner</a:t>
            </a:r>
          </a:p>
          <a:p>
            <a:pPr algn="ctr" eaLnBrk="1" hangingPunct="1">
              <a:lnSpc>
                <a:spcPct val="100000"/>
              </a:lnSpc>
              <a:spcBef>
                <a:spcPct val="0"/>
              </a:spcBef>
              <a:buFontTx/>
              <a:buNone/>
            </a:pPr>
            <a:endParaRPr lang="en-US" altLang="en-US" sz="1200">
              <a:solidFill>
                <a:srgbClr val="000000"/>
              </a:solidFill>
              <a:latin typeface="Comic Sans MS" panose="030F0702030302020204" pitchFamily="66" charset="0"/>
              <a:cs typeface="Arial" panose="020B0604020202020204" pitchFamily="34" charset="0"/>
              <a:sym typeface="Symbol" panose="05050102010706020507" pitchFamily="18" charset="2"/>
            </a:endParaRPr>
          </a:p>
        </p:txBody>
      </p:sp>
      <p:sp>
        <p:nvSpPr>
          <p:cNvPr id="57354" name="Text Box 9"/>
          <p:cNvSpPr txBox="1">
            <a:spLocks noChangeArrowheads="1"/>
          </p:cNvSpPr>
          <p:nvPr/>
        </p:nvSpPr>
        <p:spPr bwMode="auto">
          <a:xfrm>
            <a:off x="1552575" y="5429250"/>
            <a:ext cx="1466850"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200">
                <a:solidFill>
                  <a:srgbClr val="000000"/>
                </a:solidFill>
                <a:latin typeface="Comic Sans MS" panose="030F0702030302020204" pitchFamily="66" charset="0"/>
                <a:cs typeface="Arial" panose="020B0604020202020204" pitchFamily="34" charset="0"/>
              </a:rPr>
              <a:t>Piezo z-control      </a:t>
            </a:r>
          </a:p>
        </p:txBody>
      </p:sp>
      <p:sp>
        <p:nvSpPr>
          <p:cNvPr id="57355" name="Text Box 10"/>
          <p:cNvSpPr txBox="1">
            <a:spLocks noChangeArrowheads="1"/>
          </p:cNvSpPr>
          <p:nvPr/>
        </p:nvSpPr>
        <p:spPr bwMode="auto">
          <a:xfrm>
            <a:off x="1595438" y="5881688"/>
            <a:ext cx="1466850" cy="76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200">
                <a:solidFill>
                  <a:srgbClr val="000000"/>
                </a:solidFill>
                <a:latin typeface="Comic Sans MS" panose="030F0702030302020204" pitchFamily="66" charset="0"/>
                <a:cs typeface="Arial" panose="020B0604020202020204" pitchFamily="34" charset="0"/>
              </a:rPr>
              <a:t>Inertial walker </a:t>
            </a:r>
          </a:p>
          <a:p>
            <a:pPr algn="ctr" eaLnBrk="1" hangingPunct="1">
              <a:lnSpc>
                <a:spcPct val="100000"/>
              </a:lnSpc>
              <a:spcBef>
                <a:spcPct val="0"/>
              </a:spcBef>
              <a:buFontTx/>
              <a:buNone/>
            </a:pPr>
            <a:r>
              <a:rPr lang="en-US" altLang="en-US" sz="1200">
                <a:solidFill>
                  <a:srgbClr val="000000"/>
                </a:solidFill>
                <a:latin typeface="Comic Sans MS" panose="030F0702030302020204" pitchFamily="66" charset="0"/>
                <a:cs typeface="Arial" panose="020B0604020202020204" pitchFamily="34" charset="0"/>
              </a:rPr>
              <a:t>xy-positioning</a:t>
            </a:r>
            <a:endParaRPr lang="en-US" altLang="en-US" sz="1200">
              <a:solidFill>
                <a:srgbClr val="000000"/>
              </a:solidFill>
              <a:latin typeface="Comic Sans MS" panose="030F0702030302020204" pitchFamily="66" charset="0"/>
              <a:cs typeface="Arial" panose="020B0604020202020204" pitchFamily="34" charset="0"/>
              <a:sym typeface="Symbol" panose="05050102010706020507" pitchFamily="18" charset="2"/>
            </a:endParaRPr>
          </a:p>
        </p:txBody>
      </p:sp>
      <p:sp>
        <p:nvSpPr>
          <p:cNvPr id="57356" name="Line 11"/>
          <p:cNvSpPr>
            <a:spLocks noChangeShapeType="1"/>
          </p:cNvSpPr>
          <p:nvPr/>
        </p:nvSpPr>
        <p:spPr bwMode="auto">
          <a:xfrm flipH="1">
            <a:off x="1244600" y="4187825"/>
            <a:ext cx="4429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7" name="Line 12"/>
          <p:cNvSpPr>
            <a:spLocks noChangeShapeType="1"/>
          </p:cNvSpPr>
          <p:nvPr/>
        </p:nvSpPr>
        <p:spPr bwMode="auto">
          <a:xfrm flipH="1">
            <a:off x="1244600" y="5554663"/>
            <a:ext cx="4032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8" name="Line 13"/>
          <p:cNvSpPr>
            <a:spLocks noChangeShapeType="1"/>
          </p:cNvSpPr>
          <p:nvPr/>
        </p:nvSpPr>
        <p:spPr bwMode="auto">
          <a:xfrm flipH="1">
            <a:off x="1330325" y="6127750"/>
            <a:ext cx="4635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9" name="Text Box 18"/>
          <p:cNvSpPr txBox="1">
            <a:spLocks noChangeArrowheads="1"/>
          </p:cNvSpPr>
          <p:nvPr/>
        </p:nvSpPr>
        <p:spPr bwMode="auto">
          <a:xfrm>
            <a:off x="1471613" y="4703763"/>
            <a:ext cx="147002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200">
                <a:solidFill>
                  <a:srgbClr val="000000"/>
                </a:solidFill>
                <a:latin typeface="Comic Sans MS" panose="030F0702030302020204" pitchFamily="66" charset="0"/>
                <a:cs typeface="Arial" panose="020B0604020202020204" pitchFamily="34" charset="0"/>
              </a:rPr>
              <a:t>Sample and Helmholtz coil</a:t>
            </a:r>
            <a:endParaRPr lang="en-US" altLang="en-US" sz="1200">
              <a:solidFill>
                <a:srgbClr val="000000"/>
              </a:solidFill>
              <a:latin typeface="Comic Sans MS" panose="030F0702030302020204" pitchFamily="66" charset="0"/>
              <a:cs typeface="Arial" panose="020B0604020202020204" pitchFamily="34" charset="0"/>
              <a:sym typeface="Symbol" panose="05050102010706020507" pitchFamily="18" charset="2"/>
            </a:endParaRPr>
          </a:p>
        </p:txBody>
      </p:sp>
      <p:sp>
        <p:nvSpPr>
          <p:cNvPr id="57360" name="Line 19"/>
          <p:cNvSpPr>
            <a:spLocks noChangeShapeType="1"/>
          </p:cNvSpPr>
          <p:nvPr/>
        </p:nvSpPr>
        <p:spPr bwMode="auto">
          <a:xfrm flipH="1">
            <a:off x="1244600" y="4946650"/>
            <a:ext cx="3921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7361"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73700" y="896938"/>
            <a:ext cx="3074988" cy="571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2" name="Pictur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788400" y="885825"/>
            <a:ext cx="308292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3" name="TextBox 18"/>
          <p:cNvSpPr txBox="1">
            <a:spLocks noChangeArrowheads="1"/>
          </p:cNvSpPr>
          <p:nvPr/>
        </p:nvSpPr>
        <p:spPr bwMode="auto">
          <a:xfrm>
            <a:off x="6854825" y="6488113"/>
            <a:ext cx="363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r>
              <a:rPr lang="en-US" altLang="en-US"/>
              <a:t>y</a:t>
            </a:r>
          </a:p>
        </p:txBody>
      </p:sp>
      <p:sp>
        <p:nvSpPr>
          <p:cNvPr id="57364" name="TextBox 50"/>
          <p:cNvSpPr txBox="1">
            <a:spLocks noChangeArrowheads="1"/>
          </p:cNvSpPr>
          <p:nvPr/>
        </p:nvSpPr>
        <p:spPr bwMode="auto">
          <a:xfrm>
            <a:off x="10225088" y="6486525"/>
            <a:ext cx="363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r>
              <a:rPr lang="en-US" altLang="en-US"/>
              <a:t>y</a:t>
            </a:r>
          </a:p>
        </p:txBody>
      </p:sp>
      <p:sp>
        <p:nvSpPr>
          <p:cNvPr id="57365" name="Rectangle 19"/>
          <p:cNvSpPr>
            <a:spLocks noChangeArrowheads="1"/>
          </p:cNvSpPr>
          <p:nvPr/>
        </p:nvSpPr>
        <p:spPr bwMode="auto">
          <a:xfrm>
            <a:off x="5111750" y="3552825"/>
            <a:ext cx="311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r>
              <a:rPr lang="en-US" altLang="en-US"/>
              <a:t>I</a:t>
            </a:r>
          </a:p>
        </p:txBody>
      </p:sp>
      <p:sp>
        <p:nvSpPr>
          <p:cNvPr id="57366" name="Rectangle 51"/>
          <p:cNvSpPr>
            <a:spLocks noChangeArrowheads="1"/>
          </p:cNvSpPr>
          <p:nvPr/>
        </p:nvSpPr>
        <p:spPr bwMode="auto">
          <a:xfrm>
            <a:off x="8548688" y="3552825"/>
            <a:ext cx="311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r>
              <a:rPr lang="en-US" altLang="en-US"/>
              <a:t>I</a:t>
            </a:r>
          </a:p>
        </p:txBody>
      </p:sp>
      <p:sp>
        <p:nvSpPr>
          <p:cNvPr id="57367" name="Rectangle 52"/>
          <p:cNvSpPr>
            <a:spLocks noChangeArrowheads="1"/>
          </p:cNvSpPr>
          <p:nvPr/>
        </p:nvSpPr>
        <p:spPr bwMode="auto">
          <a:xfrm>
            <a:off x="5864225" y="682625"/>
            <a:ext cx="2308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r>
              <a:rPr lang="en-US" altLang="en-US"/>
              <a:t>JJ with sin(</a:t>
            </a:r>
            <a:r>
              <a:rPr lang="en-US" altLang="en-US">
                <a:sym typeface="Symbol" panose="05050102010706020507" pitchFamily="18" charset="2"/>
              </a:rPr>
              <a:t>) CPR</a:t>
            </a:r>
            <a:endParaRPr lang="en-US" altLang="en-US"/>
          </a:p>
        </p:txBody>
      </p:sp>
      <p:sp>
        <p:nvSpPr>
          <p:cNvPr id="57368" name="Rectangle 53"/>
          <p:cNvSpPr>
            <a:spLocks noChangeArrowheads="1"/>
          </p:cNvSpPr>
          <p:nvPr/>
        </p:nvSpPr>
        <p:spPr bwMode="auto">
          <a:xfrm>
            <a:off x="8931275" y="646113"/>
            <a:ext cx="264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r>
              <a:rPr lang="en-US" altLang="en-US"/>
              <a:t>With Majorana states</a:t>
            </a:r>
          </a:p>
        </p:txBody>
      </p:sp>
    </p:spTree>
    <p:extLst>
      <p:ext uri="{BB962C8B-B14F-4D97-AF65-F5344CB8AC3E}">
        <p14:creationId xmlns:p14="http://schemas.microsoft.com/office/powerpoint/2010/main" val="2688238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1428" y="7941"/>
            <a:ext cx="572747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Imaging feasibility --- junction simulations </a:t>
            </a:r>
          </a:p>
        </p:txBody>
      </p:sp>
      <p:sp>
        <p:nvSpPr>
          <p:cNvPr id="11" name="TextBox 10"/>
          <p:cNvSpPr txBox="1"/>
          <p:nvPr/>
        </p:nvSpPr>
        <p:spPr>
          <a:xfrm>
            <a:off x="830040" y="329771"/>
            <a:ext cx="9796925" cy="307777"/>
          </a:xfrm>
          <a:prstGeom prst="rect">
            <a:avLst/>
          </a:prstGeom>
          <a:noFill/>
        </p:spPr>
        <p:txBody>
          <a:bodyPr wrap="square" rtlCol="0">
            <a:spAutoFit/>
          </a:bodyPr>
          <a:lstStyle/>
          <a:p>
            <a:r>
              <a:rPr lang="en-US" sz="1400" dirty="0">
                <a:solidFill>
                  <a:srgbClr val="000099"/>
                </a:solidFill>
                <a:latin typeface="Arial" panose="020B0604020202020204" pitchFamily="34" charset="0"/>
                <a:cs typeface="Arial" panose="020B0604020202020204" pitchFamily="34" charset="0"/>
              </a:rPr>
              <a:t>Determining the required spatial resolution and flux sensitivity to image Josephson vortices – currents and fluxes are small</a:t>
            </a:r>
          </a:p>
        </p:txBody>
      </p:sp>
      <p:sp>
        <p:nvSpPr>
          <p:cNvPr id="31" name="TextBox 30"/>
          <p:cNvSpPr txBox="1"/>
          <p:nvPr/>
        </p:nvSpPr>
        <p:spPr>
          <a:xfrm>
            <a:off x="573654" y="3665743"/>
            <a:ext cx="1418572" cy="338554"/>
          </a:xfrm>
          <a:prstGeom prst="rect">
            <a:avLst/>
          </a:prstGeom>
          <a:noFill/>
        </p:spPr>
        <p:txBody>
          <a:bodyPr wrap="square" rtlCol="0">
            <a:spAutoFit/>
          </a:bodyPr>
          <a:lstStyle/>
          <a:p>
            <a:r>
              <a:rPr lang="en-US" sz="1600" dirty="0" err="1">
                <a:latin typeface="Georgia" panose="02040502050405020303" pitchFamily="18" charset="0"/>
                <a:sym typeface="Symbol" panose="05050102010706020507" pitchFamily="18" charset="2"/>
              </a:rPr>
              <a:t>I</a:t>
            </a:r>
            <a:r>
              <a:rPr lang="en-US" sz="1600" baseline="-25000" dirty="0" err="1">
                <a:sym typeface="Symbol" panose="05050102010706020507" pitchFamily="18" charset="2"/>
              </a:rPr>
              <a:t>c</a:t>
            </a:r>
            <a:r>
              <a:rPr lang="en-US" sz="1600" dirty="0">
                <a:sym typeface="Symbol" panose="05050102010706020507" pitchFamily="18" charset="2"/>
              </a:rPr>
              <a:t> = 100 A</a:t>
            </a:r>
            <a:endParaRPr lang="en-US" sz="1600" dirty="0"/>
          </a:p>
        </p:txBody>
      </p:sp>
      <p:sp>
        <p:nvSpPr>
          <p:cNvPr id="32" name="TextBox 31"/>
          <p:cNvSpPr txBox="1"/>
          <p:nvPr/>
        </p:nvSpPr>
        <p:spPr>
          <a:xfrm>
            <a:off x="68984" y="813396"/>
            <a:ext cx="2574486"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sym typeface="Symbol" panose="05050102010706020507" pitchFamily="18" charset="2"/>
              </a:rPr>
              <a:t>Sensor area  = 1m</a:t>
            </a:r>
            <a:r>
              <a:rPr lang="en-US" sz="1400" baseline="30000" dirty="0">
                <a:latin typeface="Arial" panose="020B0604020202020204" pitchFamily="34" charset="0"/>
                <a:cs typeface="Arial" panose="020B0604020202020204" pitchFamily="34" charset="0"/>
                <a:sym typeface="Symbol" panose="05050102010706020507" pitchFamily="18" charset="2"/>
              </a:rPr>
              <a:t>2</a:t>
            </a:r>
            <a:endParaRPr lang="en-US" sz="1400" baseline="30000" dirty="0">
              <a:latin typeface="Arial" panose="020B0604020202020204" pitchFamily="34" charset="0"/>
              <a:cs typeface="Arial" panose="020B0604020202020204" pitchFamily="34" charset="0"/>
            </a:endParaRPr>
          </a:p>
        </p:txBody>
      </p:sp>
      <p:sp>
        <p:nvSpPr>
          <p:cNvPr id="34" name="TextBox 33"/>
          <p:cNvSpPr txBox="1"/>
          <p:nvPr/>
        </p:nvSpPr>
        <p:spPr>
          <a:xfrm>
            <a:off x="80114" y="6549070"/>
            <a:ext cx="11722331" cy="307777"/>
          </a:xfrm>
          <a:prstGeom prst="rect">
            <a:avLst/>
          </a:prstGeom>
          <a:noFill/>
        </p:spPr>
        <p:txBody>
          <a:bodyPr wrap="square" rtlCol="0">
            <a:spAutoFit/>
          </a:bodyPr>
          <a:lstStyle/>
          <a:p>
            <a:r>
              <a:rPr lang="en-US" sz="1400" dirty="0">
                <a:solidFill>
                  <a:srgbClr val="000099"/>
                </a:solidFill>
                <a:latin typeface="Arial" panose="020B0604020202020204" pitchFamily="34" charset="0"/>
                <a:cs typeface="Arial" panose="020B0604020202020204" pitchFamily="34" charset="0"/>
              </a:rPr>
              <a:t>To detect Josephson vortices at relevant fields, need spatial resolution of &lt; 1</a:t>
            </a:r>
            <a:r>
              <a:rPr lang="en-US" sz="1400" dirty="0">
                <a:solidFill>
                  <a:srgbClr val="000099"/>
                </a:solidFill>
                <a:sym typeface="Symbol" panose="05050102010706020507" pitchFamily="18" charset="2"/>
              </a:rPr>
              <a:t> m</a:t>
            </a:r>
            <a:endParaRPr lang="en-US" sz="1400" dirty="0">
              <a:solidFill>
                <a:srgbClr val="000099"/>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AAF9FE7-F160-40AE-8D78-B54BB0C12808}"/>
              </a:ext>
            </a:extLst>
          </p:cNvPr>
          <p:cNvPicPr>
            <a:picLocks noChangeAspect="1"/>
          </p:cNvPicPr>
          <p:nvPr/>
        </p:nvPicPr>
        <p:blipFill>
          <a:blip r:embed="rId2"/>
          <a:stretch>
            <a:fillRect/>
          </a:stretch>
        </p:blipFill>
        <p:spPr>
          <a:xfrm>
            <a:off x="267718" y="860773"/>
            <a:ext cx="2411696" cy="2566575"/>
          </a:xfrm>
          <a:prstGeom prst="rect">
            <a:avLst/>
          </a:prstGeom>
        </p:spPr>
      </p:pic>
      <p:sp>
        <p:nvSpPr>
          <p:cNvPr id="57" name="TextBox 56">
            <a:extLst>
              <a:ext uri="{FF2B5EF4-FFF2-40B4-BE49-F238E27FC236}">
                <a16:creationId xmlns:a16="http://schemas.microsoft.com/office/drawing/2014/main" id="{07C0CD49-9434-43AB-B415-ED9E5DCFDA76}"/>
              </a:ext>
            </a:extLst>
          </p:cNvPr>
          <p:cNvSpPr txBox="1"/>
          <p:nvPr/>
        </p:nvSpPr>
        <p:spPr>
          <a:xfrm>
            <a:off x="-45914" y="2069420"/>
            <a:ext cx="1418572" cy="307777"/>
          </a:xfrm>
          <a:prstGeom prst="rect">
            <a:avLst/>
          </a:prstGeom>
          <a:noFill/>
        </p:spPr>
        <p:txBody>
          <a:bodyPr wrap="square" rtlCol="0">
            <a:spAutoFit/>
          </a:bodyPr>
          <a:lstStyle/>
          <a:p>
            <a:r>
              <a:rPr lang="en-US" sz="1400" dirty="0">
                <a:sym typeface="Symbol" panose="05050102010706020507" pitchFamily="18" charset="2"/>
              </a:rPr>
              <a:t>W = 10m</a:t>
            </a:r>
            <a:endParaRPr lang="en-US" sz="1400" dirty="0"/>
          </a:p>
        </p:txBody>
      </p:sp>
      <p:sp>
        <p:nvSpPr>
          <p:cNvPr id="58" name="TextBox 57">
            <a:extLst>
              <a:ext uri="{FF2B5EF4-FFF2-40B4-BE49-F238E27FC236}">
                <a16:creationId xmlns:a16="http://schemas.microsoft.com/office/drawing/2014/main" id="{312FE65E-738A-45ED-AE86-73E916F9E6D8}"/>
              </a:ext>
            </a:extLst>
          </p:cNvPr>
          <p:cNvSpPr txBox="1"/>
          <p:nvPr/>
        </p:nvSpPr>
        <p:spPr>
          <a:xfrm>
            <a:off x="66421" y="1124741"/>
            <a:ext cx="1925805"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sym typeface="Symbol" panose="05050102010706020507" pitchFamily="18" charset="2"/>
              </a:rPr>
              <a:t>Height = 100nm</a:t>
            </a:r>
            <a:endParaRPr lang="en-US" sz="1400" baseline="30000" dirty="0"/>
          </a:p>
        </p:txBody>
      </p:sp>
      <p:cxnSp>
        <p:nvCxnSpPr>
          <p:cNvPr id="7" name="Straight Arrow Connector 6">
            <a:extLst>
              <a:ext uri="{FF2B5EF4-FFF2-40B4-BE49-F238E27FC236}">
                <a16:creationId xmlns:a16="http://schemas.microsoft.com/office/drawing/2014/main" id="{DF7D7656-15E6-48FF-B3D9-72991BBA04D3}"/>
              </a:ext>
            </a:extLst>
          </p:cNvPr>
          <p:cNvCxnSpPr>
            <a:cxnSpLocks/>
          </p:cNvCxnSpPr>
          <p:nvPr/>
        </p:nvCxnSpPr>
        <p:spPr>
          <a:xfrm rot="-180000" flipH="1">
            <a:off x="683198" y="2007589"/>
            <a:ext cx="587435" cy="55278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7C92406-7D26-40B1-A904-92541D486146}"/>
              </a:ext>
            </a:extLst>
          </p:cNvPr>
          <p:cNvCxnSpPr/>
          <p:nvPr/>
        </p:nvCxnSpPr>
        <p:spPr>
          <a:xfrm>
            <a:off x="830913" y="2991679"/>
            <a:ext cx="637843"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3AA69587-0133-4D0B-9FEA-DC623509CF0B}"/>
              </a:ext>
            </a:extLst>
          </p:cNvPr>
          <p:cNvPicPr>
            <a:picLocks noChangeAspect="1"/>
          </p:cNvPicPr>
          <p:nvPr/>
        </p:nvPicPr>
        <p:blipFill rotWithShape="1">
          <a:blip r:embed="rId3"/>
          <a:srcRect l="15178" t="18378" r="57486" b="11197"/>
          <a:stretch/>
        </p:blipFill>
        <p:spPr>
          <a:xfrm>
            <a:off x="4670701" y="1470702"/>
            <a:ext cx="3194228" cy="4482323"/>
          </a:xfrm>
          <a:prstGeom prst="rect">
            <a:avLst/>
          </a:prstGeom>
        </p:spPr>
      </p:pic>
      <p:pic>
        <p:nvPicPr>
          <p:cNvPr id="49" name="Picture 48">
            <a:extLst>
              <a:ext uri="{FF2B5EF4-FFF2-40B4-BE49-F238E27FC236}">
                <a16:creationId xmlns:a16="http://schemas.microsoft.com/office/drawing/2014/main" id="{F7F677E8-EA95-494B-87B0-204F4AB70E42}"/>
              </a:ext>
            </a:extLst>
          </p:cNvPr>
          <p:cNvPicPr>
            <a:picLocks noChangeAspect="1"/>
          </p:cNvPicPr>
          <p:nvPr/>
        </p:nvPicPr>
        <p:blipFill rotWithShape="1">
          <a:blip r:embed="rId3"/>
          <a:srcRect l="62969" t="20222" r="12269" b="12638"/>
          <a:stretch/>
        </p:blipFill>
        <p:spPr>
          <a:xfrm>
            <a:off x="8236938" y="1621096"/>
            <a:ext cx="2897964" cy="4381247"/>
          </a:xfrm>
          <a:prstGeom prst="rect">
            <a:avLst/>
          </a:prstGeom>
        </p:spPr>
      </p:pic>
      <p:sp>
        <p:nvSpPr>
          <p:cNvPr id="50" name="TextBox 49">
            <a:extLst>
              <a:ext uri="{FF2B5EF4-FFF2-40B4-BE49-F238E27FC236}">
                <a16:creationId xmlns:a16="http://schemas.microsoft.com/office/drawing/2014/main" id="{A4FDF09C-DAEF-4679-9C75-1684EB584D95}"/>
              </a:ext>
            </a:extLst>
          </p:cNvPr>
          <p:cNvSpPr txBox="1"/>
          <p:nvPr/>
        </p:nvSpPr>
        <p:spPr>
          <a:xfrm>
            <a:off x="7969947" y="1054856"/>
            <a:ext cx="3164955" cy="584775"/>
          </a:xfrm>
          <a:prstGeom prst="rect">
            <a:avLst/>
          </a:prstGeom>
          <a:noFill/>
        </p:spPr>
        <p:txBody>
          <a:bodyPr wrap="square" rtlCol="0">
            <a:spAutoFit/>
          </a:bodyPr>
          <a:lstStyle/>
          <a:p>
            <a:pPr algn="ctr"/>
            <a:r>
              <a:rPr lang="en-US" sz="1600" dirty="0">
                <a:sym typeface="Symbol" panose="05050102010706020507" pitchFamily="18" charset="2"/>
              </a:rPr>
              <a:t>Flux in pickup loop </a:t>
            </a:r>
          </a:p>
          <a:p>
            <a:pPr algn="ctr"/>
            <a:r>
              <a:rPr lang="en-US" sz="1600" dirty="0">
                <a:sym typeface="Symbol" panose="05050102010706020507" pitchFamily="18" charset="2"/>
              </a:rPr>
              <a:t>of SQUID sensor</a:t>
            </a:r>
            <a:endParaRPr lang="en-US" sz="1600" dirty="0"/>
          </a:p>
        </p:txBody>
      </p:sp>
      <p:sp>
        <p:nvSpPr>
          <p:cNvPr id="51" name="TextBox 50">
            <a:extLst>
              <a:ext uri="{FF2B5EF4-FFF2-40B4-BE49-F238E27FC236}">
                <a16:creationId xmlns:a16="http://schemas.microsoft.com/office/drawing/2014/main" id="{0492B96E-D386-467D-8EA0-10ACEEF67F57}"/>
              </a:ext>
            </a:extLst>
          </p:cNvPr>
          <p:cNvSpPr txBox="1"/>
          <p:nvPr/>
        </p:nvSpPr>
        <p:spPr>
          <a:xfrm>
            <a:off x="4910296" y="997378"/>
            <a:ext cx="2411695" cy="584775"/>
          </a:xfrm>
          <a:prstGeom prst="rect">
            <a:avLst/>
          </a:prstGeom>
          <a:noFill/>
        </p:spPr>
        <p:txBody>
          <a:bodyPr wrap="square" rtlCol="0">
            <a:spAutoFit/>
          </a:bodyPr>
          <a:lstStyle/>
          <a:p>
            <a:pPr algn="ctr"/>
            <a:r>
              <a:rPr lang="en-US" sz="1600" dirty="0"/>
              <a:t>Vertical magnetic field (at pickup loop height)</a:t>
            </a:r>
          </a:p>
        </p:txBody>
      </p:sp>
      <p:cxnSp>
        <p:nvCxnSpPr>
          <p:cNvPr id="52" name="Straight Arrow Connector 51">
            <a:extLst>
              <a:ext uri="{FF2B5EF4-FFF2-40B4-BE49-F238E27FC236}">
                <a16:creationId xmlns:a16="http://schemas.microsoft.com/office/drawing/2014/main" id="{9BA749B1-5214-4B6B-B3B0-36DD01506645}"/>
              </a:ext>
            </a:extLst>
          </p:cNvPr>
          <p:cNvCxnSpPr/>
          <p:nvPr/>
        </p:nvCxnSpPr>
        <p:spPr>
          <a:xfrm flipV="1">
            <a:off x="11608660" y="1626568"/>
            <a:ext cx="8466" cy="42658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09BA47E-E685-4544-98F4-8352B5A9BF23}"/>
              </a:ext>
            </a:extLst>
          </p:cNvPr>
          <p:cNvSpPr txBox="1"/>
          <p:nvPr/>
        </p:nvSpPr>
        <p:spPr>
          <a:xfrm>
            <a:off x="11044118" y="1110919"/>
            <a:ext cx="1418572" cy="338554"/>
          </a:xfrm>
          <a:prstGeom prst="rect">
            <a:avLst/>
          </a:prstGeom>
          <a:noFill/>
        </p:spPr>
        <p:txBody>
          <a:bodyPr wrap="square" rtlCol="0">
            <a:spAutoFit/>
          </a:bodyPr>
          <a:lstStyle/>
          <a:p>
            <a:r>
              <a:rPr lang="en-US" sz="1600" dirty="0">
                <a:sym typeface="Symbol" panose="05050102010706020507" pitchFamily="18" charset="2"/>
              </a:rPr>
              <a:t></a:t>
            </a:r>
            <a:r>
              <a:rPr lang="en-US" sz="1600" baseline="-25000" dirty="0">
                <a:sym typeface="Symbol" panose="05050102010706020507" pitchFamily="18" charset="2"/>
              </a:rPr>
              <a:t>applied</a:t>
            </a:r>
            <a:r>
              <a:rPr lang="en-US" sz="1600" dirty="0">
                <a:sym typeface="Symbol" panose="05050102010706020507" pitchFamily="18" charset="2"/>
              </a:rPr>
              <a:t>(</a:t>
            </a:r>
            <a:r>
              <a:rPr lang="en-US" sz="1600" baseline="-25000" dirty="0">
                <a:sym typeface="Symbol" panose="05050102010706020507" pitchFamily="18" charset="2"/>
              </a:rPr>
              <a:t>0</a:t>
            </a:r>
            <a:r>
              <a:rPr lang="en-US" sz="1600" dirty="0">
                <a:sym typeface="Symbol" panose="05050102010706020507" pitchFamily="18" charset="2"/>
              </a:rPr>
              <a:t>)</a:t>
            </a:r>
            <a:r>
              <a:rPr lang="en-US" sz="1600" baseline="-25000" dirty="0">
                <a:sym typeface="Symbol" panose="05050102010706020507" pitchFamily="18" charset="2"/>
              </a:rPr>
              <a:t>  </a:t>
            </a:r>
            <a:endParaRPr lang="en-US" sz="1600" dirty="0"/>
          </a:p>
        </p:txBody>
      </p:sp>
      <p:pic>
        <p:nvPicPr>
          <p:cNvPr id="54" name="Picture 53">
            <a:extLst>
              <a:ext uri="{FF2B5EF4-FFF2-40B4-BE49-F238E27FC236}">
                <a16:creationId xmlns:a16="http://schemas.microsoft.com/office/drawing/2014/main" id="{57D86724-5975-4C0B-ACA8-CBFDE065E66B}"/>
              </a:ext>
            </a:extLst>
          </p:cNvPr>
          <p:cNvPicPr>
            <a:picLocks noChangeAspect="1"/>
          </p:cNvPicPr>
          <p:nvPr/>
        </p:nvPicPr>
        <p:blipFill rotWithShape="1">
          <a:blip r:embed="rId4"/>
          <a:srcRect l="12125" t="-911" r="3378" b="6502"/>
          <a:stretch/>
        </p:blipFill>
        <p:spPr>
          <a:xfrm>
            <a:off x="2642597" y="1383687"/>
            <a:ext cx="1499991" cy="4615019"/>
          </a:xfrm>
          <a:prstGeom prst="rect">
            <a:avLst/>
          </a:prstGeom>
        </p:spPr>
      </p:pic>
      <p:sp>
        <p:nvSpPr>
          <p:cNvPr id="55" name="TextBox 54">
            <a:extLst>
              <a:ext uri="{FF2B5EF4-FFF2-40B4-BE49-F238E27FC236}">
                <a16:creationId xmlns:a16="http://schemas.microsoft.com/office/drawing/2014/main" id="{8D181538-4965-4FAB-A3EF-6C72732421BE}"/>
              </a:ext>
            </a:extLst>
          </p:cNvPr>
          <p:cNvSpPr txBox="1"/>
          <p:nvPr/>
        </p:nvSpPr>
        <p:spPr>
          <a:xfrm>
            <a:off x="2703700" y="1159400"/>
            <a:ext cx="1361065" cy="338554"/>
          </a:xfrm>
          <a:prstGeom prst="rect">
            <a:avLst/>
          </a:prstGeom>
          <a:noFill/>
        </p:spPr>
        <p:txBody>
          <a:bodyPr wrap="square" rtlCol="0">
            <a:spAutoFit/>
          </a:bodyPr>
          <a:lstStyle/>
          <a:p>
            <a:r>
              <a:rPr lang="en-US" sz="1600" dirty="0"/>
              <a:t>Supercurrent </a:t>
            </a:r>
          </a:p>
        </p:txBody>
      </p:sp>
      <p:sp>
        <p:nvSpPr>
          <p:cNvPr id="56" name="TextBox 55">
            <a:extLst>
              <a:ext uri="{FF2B5EF4-FFF2-40B4-BE49-F238E27FC236}">
                <a16:creationId xmlns:a16="http://schemas.microsoft.com/office/drawing/2014/main" id="{935938CF-4097-4EDB-AA62-6B5AB4BC08A5}"/>
              </a:ext>
            </a:extLst>
          </p:cNvPr>
          <p:cNvSpPr txBox="1"/>
          <p:nvPr/>
        </p:nvSpPr>
        <p:spPr>
          <a:xfrm>
            <a:off x="3011254" y="6136381"/>
            <a:ext cx="71526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y(</a:t>
            </a:r>
            <a:r>
              <a:rPr lang="en-US" sz="1600" dirty="0">
                <a:latin typeface="Arial" panose="020B0604020202020204" pitchFamily="34" charset="0"/>
                <a:cs typeface="Arial" panose="020B0604020202020204" pitchFamily="34" charset="0"/>
                <a:sym typeface="Symbol" panose="05050102010706020507" pitchFamily="18" charset="2"/>
              </a:rPr>
              <a:t>m)</a:t>
            </a:r>
            <a:endParaRPr lang="en-US" sz="1600"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82DAA435-27A8-4D43-B1C4-AF6424D0C367}"/>
              </a:ext>
            </a:extLst>
          </p:cNvPr>
          <p:cNvSpPr txBox="1"/>
          <p:nvPr/>
        </p:nvSpPr>
        <p:spPr>
          <a:xfrm>
            <a:off x="4251619" y="3591464"/>
            <a:ext cx="428322" cy="369332"/>
          </a:xfrm>
          <a:prstGeom prst="rect">
            <a:avLst/>
          </a:prstGeom>
          <a:noFill/>
        </p:spPr>
        <p:txBody>
          <a:bodyPr wrap="none" rtlCol="0">
            <a:spAutoFit/>
          </a:bodyPr>
          <a:lstStyle/>
          <a:p>
            <a:r>
              <a:rPr lang="en-US" b="1" dirty="0" err="1">
                <a:latin typeface="Arial" panose="020B0604020202020204" pitchFamily="34" charset="0"/>
                <a:cs typeface="Arial" panose="020B0604020202020204" pitchFamily="34" charset="0"/>
              </a:rPr>
              <a:t>B</a:t>
            </a:r>
            <a:r>
              <a:rPr lang="en-US" b="1" baseline="-25000" dirty="0" err="1">
                <a:latin typeface="Arial" panose="020B0604020202020204" pitchFamily="34" charset="0"/>
                <a:cs typeface="Arial" panose="020B0604020202020204" pitchFamily="34" charset="0"/>
              </a:rPr>
              <a:t>z</a:t>
            </a:r>
            <a:endParaRPr lang="en-US" b="1" baseline="-25000" dirty="0">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B267E812-D3F6-420C-8265-4DE6B9E79D78}"/>
              </a:ext>
            </a:extLst>
          </p:cNvPr>
          <p:cNvSpPr txBox="1"/>
          <p:nvPr/>
        </p:nvSpPr>
        <p:spPr>
          <a:xfrm>
            <a:off x="11247312" y="5614828"/>
            <a:ext cx="1418572" cy="338554"/>
          </a:xfrm>
          <a:prstGeom prst="rect">
            <a:avLst/>
          </a:prstGeom>
          <a:noFill/>
        </p:spPr>
        <p:txBody>
          <a:bodyPr wrap="square" rtlCol="0">
            <a:spAutoFit/>
          </a:bodyPr>
          <a:lstStyle/>
          <a:p>
            <a:r>
              <a:rPr lang="en-US" sz="1600" dirty="0">
                <a:sym typeface="Symbol" panose="05050102010706020507" pitchFamily="18" charset="2"/>
              </a:rPr>
              <a:t>0</a:t>
            </a:r>
            <a:endParaRPr lang="en-US" sz="1600" dirty="0"/>
          </a:p>
        </p:txBody>
      </p:sp>
      <p:sp>
        <p:nvSpPr>
          <p:cNvPr id="69" name="TextBox 68">
            <a:extLst>
              <a:ext uri="{FF2B5EF4-FFF2-40B4-BE49-F238E27FC236}">
                <a16:creationId xmlns:a16="http://schemas.microsoft.com/office/drawing/2014/main" id="{2E2B02C8-161B-4A1E-AF93-C0FC02BE8855}"/>
              </a:ext>
            </a:extLst>
          </p:cNvPr>
          <p:cNvSpPr txBox="1"/>
          <p:nvPr/>
        </p:nvSpPr>
        <p:spPr>
          <a:xfrm>
            <a:off x="11247312" y="4791160"/>
            <a:ext cx="1418572" cy="338554"/>
          </a:xfrm>
          <a:prstGeom prst="rect">
            <a:avLst/>
          </a:prstGeom>
          <a:noFill/>
        </p:spPr>
        <p:txBody>
          <a:bodyPr wrap="square" rtlCol="0">
            <a:spAutoFit/>
          </a:bodyPr>
          <a:lstStyle/>
          <a:p>
            <a:r>
              <a:rPr lang="en-US" sz="1600" dirty="0">
                <a:sym typeface="Symbol" panose="05050102010706020507" pitchFamily="18" charset="2"/>
              </a:rPr>
              <a:t>1</a:t>
            </a:r>
            <a:endParaRPr lang="en-US" sz="1600" dirty="0"/>
          </a:p>
        </p:txBody>
      </p:sp>
      <p:sp>
        <p:nvSpPr>
          <p:cNvPr id="70" name="TextBox 69">
            <a:extLst>
              <a:ext uri="{FF2B5EF4-FFF2-40B4-BE49-F238E27FC236}">
                <a16:creationId xmlns:a16="http://schemas.microsoft.com/office/drawing/2014/main" id="{3DA6C99F-8022-4A11-90AA-055FACD4A031}"/>
              </a:ext>
            </a:extLst>
          </p:cNvPr>
          <p:cNvSpPr txBox="1"/>
          <p:nvPr/>
        </p:nvSpPr>
        <p:spPr>
          <a:xfrm>
            <a:off x="11247312" y="4023839"/>
            <a:ext cx="1418572" cy="338554"/>
          </a:xfrm>
          <a:prstGeom prst="rect">
            <a:avLst/>
          </a:prstGeom>
          <a:noFill/>
        </p:spPr>
        <p:txBody>
          <a:bodyPr wrap="square" rtlCol="0">
            <a:spAutoFit/>
          </a:bodyPr>
          <a:lstStyle/>
          <a:p>
            <a:r>
              <a:rPr lang="en-US" sz="1600" dirty="0">
                <a:sym typeface="Symbol" panose="05050102010706020507" pitchFamily="18" charset="2"/>
              </a:rPr>
              <a:t>2</a:t>
            </a:r>
            <a:endParaRPr lang="en-US" sz="1600" dirty="0"/>
          </a:p>
        </p:txBody>
      </p:sp>
      <p:sp>
        <p:nvSpPr>
          <p:cNvPr id="71" name="TextBox 70">
            <a:extLst>
              <a:ext uri="{FF2B5EF4-FFF2-40B4-BE49-F238E27FC236}">
                <a16:creationId xmlns:a16="http://schemas.microsoft.com/office/drawing/2014/main" id="{DB19327E-8361-4ECF-9D10-8D07107A554B}"/>
              </a:ext>
            </a:extLst>
          </p:cNvPr>
          <p:cNvSpPr txBox="1"/>
          <p:nvPr/>
        </p:nvSpPr>
        <p:spPr>
          <a:xfrm>
            <a:off x="11247312" y="3224158"/>
            <a:ext cx="1418572" cy="338554"/>
          </a:xfrm>
          <a:prstGeom prst="rect">
            <a:avLst/>
          </a:prstGeom>
          <a:noFill/>
        </p:spPr>
        <p:txBody>
          <a:bodyPr wrap="square" rtlCol="0">
            <a:spAutoFit/>
          </a:bodyPr>
          <a:lstStyle/>
          <a:p>
            <a:r>
              <a:rPr lang="en-US" sz="1600" dirty="0">
                <a:sym typeface="Symbol" panose="05050102010706020507" pitchFamily="18" charset="2"/>
              </a:rPr>
              <a:t>3</a:t>
            </a:r>
            <a:endParaRPr lang="en-US" sz="1600" dirty="0"/>
          </a:p>
        </p:txBody>
      </p:sp>
      <p:sp>
        <p:nvSpPr>
          <p:cNvPr id="72" name="TextBox 71">
            <a:extLst>
              <a:ext uri="{FF2B5EF4-FFF2-40B4-BE49-F238E27FC236}">
                <a16:creationId xmlns:a16="http://schemas.microsoft.com/office/drawing/2014/main" id="{F80C2762-EAED-4EC7-B652-EDC5157DC0DE}"/>
              </a:ext>
            </a:extLst>
          </p:cNvPr>
          <p:cNvSpPr txBox="1"/>
          <p:nvPr/>
        </p:nvSpPr>
        <p:spPr>
          <a:xfrm>
            <a:off x="11234283" y="2473475"/>
            <a:ext cx="1418572" cy="338554"/>
          </a:xfrm>
          <a:prstGeom prst="rect">
            <a:avLst/>
          </a:prstGeom>
          <a:noFill/>
        </p:spPr>
        <p:txBody>
          <a:bodyPr wrap="square" rtlCol="0">
            <a:spAutoFit/>
          </a:bodyPr>
          <a:lstStyle/>
          <a:p>
            <a:r>
              <a:rPr lang="en-US" sz="1600" dirty="0">
                <a:sym typeface="Symbol" panose="05050102010706020507" pitchFamily="18" charset="2"/>
              </a:rPr>
              <a:t>4</a:t>
            </a:r>
            <a:endParaRPr lang="en-US" sz="1600" dirty="0"/>
          </a:p>
        </p:txBody>
      </p:sp>
      <p:sp>
        <p:nvSpPr>
          <p:cNvPr id="73" name="TextBox 72">
            <a:extLst>
              <a:ext uri="{FF2B5EF4-FFF2-40B4-BE49-F238E27FC236}">
                <a16:creationId xmlns:a16="http://schemas.microsoft.com/office/drawing/2014/main" id="{A6BCC1F4-68BB-4154-BCA9-5B480E3DF100}"/>
              </a:ext>
            </a:extLst>
          </p:cNvPr>
          <p:cNvSpPr txBox="1"/>
          <p:nvPr/>
        </p:nvSpPr>
        <p:spPr>
          <a:xfrm>
            <a:off x="11234283" y="1657157"/>
            <a:ext cx="1418572" cy="338554"/>
          </a:xfrm>
          <a:prstGeom prst="rect">
            <a:avLst/>
          </a:prstGeom>
          <a:noFill/>
        </p:spPr>
        <p:txBody>
          <a:bodyPr wrap="square" rtlCol="0">
            <a:spAutoFit/>
          </a:bodyPr>
          <a:lstStyle/>
          <a:p>
            <a:r>
              <a:rPr lang="en-US" sz="1600" dirty="0">
                <a:sym typeface="Symbol" panose="05050102010706020507" pitchFamily="18" charset="2"/>
              </a:rPr>
              <a:t>5</a:t>
            </a:r>
            <a:endParaRPr lang="en-US" sz="1600" dirty="0"/>
          </a:p>
        </p:txBody>
      </p:sp>
      <p:sp>
        <p:nvSpPr>
          <p:cNvPr id="74" name="TextBox 73">
            <a:extLst>
              <a:ext uri="{FF2B5EF4-FFF2-40B4-BE49-F238E27FC236}">
                <a16:creationId xmlns:a16="http://schemas.microsoft.com/office/drawing/2014/main" id="{F15A2CB4-6A00-4EF4-9793-A9B1B5D601C6}"/>
              </a:ext>
            </a:extLst>
          </p:cNvPr>
          <p:cNvSpPr txBox="1"/>
          <p:nvPr/>
        </p:nvSpPr>
        <p:spPr>
          <a:xfrm>
            <a:off x="2497328" y="5897923"/>
            <a:ext cx="178446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-5            0             5</a:t>
            </a:r>
          </a:p>
        </p:txBody>
      </p:sp>
      <p:sp>
        <p:nvSpPr>
          <p:cNvPr id="75" name="TextBox 74">
            <a:extLst>
              <a:ext uri="{FF2B5EF4-FFF2-40B4-BE49-F238E27FC236}">
                <a16:creationId xmlns:a16="http://schemas.microsoft.com/office/drawing/2014/main" id="{9743E157-E187-4DBE-AA9F-0DFA885D4639}"/>
              </a:ext>
            </a:extLst>
          </p:cNvPr>
          <p:cNvSpPr txBox="1"/>
          <p:nvPr/>
        </p:nvSpPr>
        <p:spPr>
          <a:xfrm>
            <a:off x="4344696" y="5897922"/>
            <a:ext cx="333456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-10           -5            0            5           10</a:t>
            </a:r>
          </a:p>
        </p:txBody>
      </p:sp>
      <p:sp>
        <p:nvSpPr>
          <p:cNvPr id="76" name="TextBox 75">
            <a:extLst>
              <a:ext uri="{FF2B5EF4-FFF2-40B4-BE49-F238E27FC236}">
                <a16:creationId xmlns:a16="http://schemas.microsoft.com/office/drawing/2014/main" id="{09B2B6E8-125D-463E-ADAA-3BCAAD7551A2}"/>
              </a:ext>
            </a:extLst>
          </p:cNvPr>
          <p:cNvSpPr txBox="1"/>
          <p:nvPr/>
        </p:nvSpPr>
        <p:spPr>
          <a:xfrm>
            <a:off x="5695237" y="6150345"/>
            <a:ext cx="71526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y(</a:t>
            </a:r>
            <a:r>
              <a:rPr lang="en-US" sz="1600" dirty="0">
                <a:latin typeface="Arial" panose="020B0604020202020204" pitchFamily="34" charset="0"/>
                <a:cs typeface="Arial" panose="020B0604020202020204" pitchFamily="34" charset="0"/>
                <a:sym typeface="Symbol" panose="05050102010706020507" pitchFamily="18" charset="2"/>
              </a:rPr>
              <a:t>m)</a:t>
            </a:r>
            <a:endParaRPr lang="en-US" sz="1600" dirty="0">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03CBC099-2C92-48D2-88B9-3CFEEC169E1F}"/>
              </a:ext>
            </a:extLst>
          </p:cNvPr>
          <p:cNvSpPr txBox="1"/>
          <p:nvPr/>
        </p:nvSpPr>
        <p:spPr>
          <a:xfrm>
            <a:off x="9356548" y="6245625"/>
            <a:ext cx="71526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y(</a:t>
            </a:r>
            <a:r>
              <a:rPr lang="en-US" sz="1600" dirty="0">
                <a:latin typeface="Arial" panose="020B0604020202020204" pitchFamily="34" charset="0"/>
                <a:cs typeface="Arial" panose="020B0604020202020204" pitchFamily="34" charset="0"/>
                <a:sym typeface="Symbol" panose="05050102010706020507" pitchFamily="18" charset="2"/>
              </a:rPr>
              <a:t>m)</a:t>
            </a:r>
            <a:endParaRPr lang="en-US" sz="1600" dirty="0">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482EC6D3-4E2E-49A7-AC4B-D5FAF23555C5}"/>
              </a:ext>
            </a:extLst>
          </p:cNvPr>
          <p:cNvSpPr txBox="1"/>
          <p:nvPr/>
        </p:nvSpPr>
        <p:spPr>
          <a:xfrm>
            <a:off x="8046894" y="5982492"/>
            <a:ext cx="333456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-10           -5            0            5           10</a:t>
            </a:r>
          </a:p>
        </p:txBody>
      </p:sp>
      <p:sp>
        <p:nvSpPr>
          <p:cNvPr id="79" name="TextBox 78">
            <a:extLst>
              <a:ext uri="{FF2B5EF4-FFF2-40B4-BE49-F238E27FC236}">
                <a16:creationId xmlns:a16="http://schemas.microsoft.com/office/drawing/2014/main" id="{75787CA8-1689-4B31-8E96-64D636C9DCB2}"/>
              </a:ext>
            </a:extLst>
          </p:cNvPr>
          <p:cNvSpPr txBox="1"/>
          <p:nvPr/>
        </p:nvSpPr>
        <p:spPr>
          <a:xfrm>
            <a:off x="7482570" y="3542824"/>
            <a:ext cx="1289611" cy="369332"/>
          </a:xfrm>
          <a:prstGeom prst="rect">
            <a:avLst/>
          </a:prstGeom>
          <a:noFill/>
        </p:spPr>
        <p:txBody>
          <a:bodyPr wrap="square" rtlCol="0">
            <a:spAutoFit/>
          </a:bodyPr>
          <a:lstStyle/>
          <a:p>
            <a:r>
              <a:rPr lang="en-US" b="1" dirty="0">
                <a:sym typeface="Symbol" panose="05050102010706020507" pitchFamily="18" charset="2"/>
              </a:rPr>
              <a:t></a:t>
            </a:r>
            <a:r>
              <a:rPr lang="en-US" b="1" baseline="-25000" dirty="0">
                <a:sym typeface="Symbol" panose="05050102010706020507" pitchFamily="18" charset="2"/>
              </a:rPr>
              <a:t>SQUID  </a:t>
            </a:r>
            <a:endParaRPr lang="en-US" b="1" baseline="-25000" dirty="0"/>
          </a:p>
        </p:txBody>
      </p:sp>
      <p:sp>
        <p:nvSpPr>
          <p:cNvPr id="80" name="TextBox 79">
            <a:extLst>
              <a:ext uri="{FF2B5EF4-FFF2-40B4-BE49-F238E27FC236}">
                <a16:creationId xmlns:a16="http://schemas.microsoft.com/office/drawing/2014/main" id="{D53A0694-4E14-416C-96E1-E8692A51E217}"/>
              </a:ext>
            </a:extLst>
          </p:cNvPr>
          <p:cNvSpPr txBox="1"/>
          <p:nvPr/>
        </p:nvSpPr>
        <p:spPr>
          <a:xfrm>
            <a:off x="2303272" y="3591464"/>
            <a:ext cx="369012" cy="461665"/>
          </a:xfrm>
          <a:prstGeom prst="rect">
            <a:avLst/>
          </a:prstGeom>
          <a:noFill/>
        </p:spPr>
        <p:txBody>
          <a:bodyPr wrap="none" rtlCol="0">
            <a:spAutoFit/>
          </a:bodyPr>
          <a:lstStyle/>
          <a:p>
            <a:r>
              <a:rPr lang="en-US" sz="2400" b="1" dirty="0">
                <a:latin typeface="Courier New" panose="02070309020205020404" pitchFamily="49" charset="0"/>
                <a:cs typeface="Courier New" panose="02070309020205020404" pitchFamily="49" charset="0"/>
              </a:rPr>
              <a:t>I</a:t>
            </a:r>
          </a:p>
        </p:txBody>
      </p:sp>
      <p:sp>
        <p:nvSpPr>
          <p:cNvPr id="81" name="TextBox 80">
            <a:extLst>
              <a:ext uri="{FF2B5EF4-FFF2-40B4-BE49-F238E27FC236}">
                <a16:creationId xmlns:a16="http://schemas.microsoft.com/office/drawing/2014/main" id="{D4225137-CCD8-46DA-9F26-9EF32EAA01E4}"/>
              </a:ext>
            </a:extLst>
          </p:cNvPr>
          <p:cNvSpPr txBox="1"/>
          <p:nvPr/>
        </p:nvSpPr>
        <p:spPr>
          <a:xfrm>
            <a:off x="11720945" y="6488668"/>
            <a:ext cx="471055" cy="369332"/>
          </a:xfrm>
          <a:prstGeom prst="rect">
            <a:avLst/>
          </a:prstGeom>
          <a:noFill/>
        </p:spPr>
        <p:txBody>
          <a:bodyPr wrap="square" rtlCol="0">
            <a:spAutoFit/>
          </a:bodyPr>
          <a:lstStyle/>
          <a:p>
            <a:r>
              <a:rPr lang="en-US" dirty="0"/>
              <a:t>7</a:t>
            </a:r>
          </a:p>
        </p:txBody>
      </p:sp>
      <p:pic>
        <p:nvPicPr>
          <p:cNvPr id="38" name="Picture 37">
            <a:extLst>
              <a:ext uri="{FF2B5EF4-FFF2-40B4-BE49-F238E27FC236}">
                <a16:creationId xmlns:a16="http://schemas.microsoft.com/office/drawing/2014/main" id="{1AAF9FE7-F160-40AE-8D78-B54BB0C12808}"/>
              </a:ext>
            </a:extLst>
          </p:cNvPr>
          <p:cNvPicPr>
            <a:picLocks noChangeAspect="1"/>
          </p:cNvPicPr>
          <p:nvPr/>
        </p:nvPicPr>
        <p:blipFill rotWithShape="1">
          <a:blip r:embed="rId2"/>
          <a:srcRect l="6621" t="84861" r="70939" b="6414"/>
          <a:stretch/>
        </p:blipFill>
        <p:spPr>
          <a:xfrm>
            <a:off x="879246" y="3054496"/>
            <a:ext cx="541176" cy="223934"/>
          </a:xfrm>
          <a:prstGeom prst="rect">
            <a:avLst/>
          </a:prstGeom>
        </p:spPr>
      </p:pic>
      <p:sp>
        <p:nvSpPr>
          <p:cNvPr id="60" name="TextBox 59">
            <a:extLst>
              <a:ext uri="{FF2B5EF4-FFF2-40B4-BE49-F238E27FC236}">
                <a16:creationId xmlns:a16="http://schemas.microsoft.com/office/drawing/2014/main" id="{431D98A9-ADA9-4BD4-BCDC-A806DDCD33AC}"/>
              </a:ext>
            </a:extLst>
          </p:cNvPr>
          <p:cNvSpPr txBox="1"/>
          <p:nvPr/>
        </p:nvSpPr>
        <p:spPr>
          <a:xfrm>
            <a:off x="646941" y="3035917"/>
            <a:ext cx="1418572" cy="338554"/>
          </a:xfrm>
          <a:prstGeom prst="rect">
            <a:avLst/>
          </a:prstGeom>
          <a:noFill/>
        </p:spPr>
        <p:txBody>
          <a:bodyPr wrap="square" rtlCol="0">
            <a:spAutoFit/>
          </a:bodyPr>
          <a:lstStyle/>
          <a:p>
            <a:r>
              <a:rPr lang="en-US" sz="1600" dirty="0">
                <a:sym typeface="Symbol" panose="05050102010706020507" pitchFamily="18" charset="2"/>
              </a:rPr>
              <a:t>L = 300 nm</a:t>
            </a:r>
            <a:endParaRPr lang="en-US" sz="1600" dirty="0"/>
          </a:p>
        </p:txBody>
      </p:sp>
    </p:spTree>
    <p:extLst>
      <p:ext uri="{BB962C8B-B14F-4D97-AF65-F5344CB8AC3E}">
        <p14:creationId xmlns:p14="http://schemas.microsoft.com/office/powerpoint/2010/main" val="3288446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1428" y="7941"/>
            <a:ext cx="572747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Imaging feasibility --- junction simulations (continued) </a:t>
            </a:r>
          </a:p>
        </p:txBody>
      </p:sp>
      <p:pic>
        <p:nvPicPr>
          <p:cNvPr id="3" name="Picture 2"/>
          <p:cNvPicPr>
            <a:picLocks noChangeAspect="1"/>
          </p:cNvPicPr>
          <p:nvPr/>
        </p:nvPicPr>
        <p:blipFill rotWithShape="1">
          <a:blip r:embed="rId2"/>
          <a:srcRect l="24591" b="19455"/>
          <a:stretch/>
        </p:blipFill>
        <p:spPr>
          <a:xfrm>
            <a:off x="621265" y="2586778"/>
            <a:ext cx="4937535" cy="3172127"/>
          </a:xfrm>
          <a:prstGeom prst="rect">
            <a:avLst/>
          </a:prstGeom>
        </p:spPr>
      </p:pic>
      <p:sp>
        <p:nvSpPr>
          <p:cNvPr id="35" name="TextBox 34"/>
          <p:cNvSpPr txBox="1"/>
          <p:nvPr/>
        </p:nvSpPr>
        <p:spPr>
          <a:xfrm>
            <a:off x="1152947" y="2291504"/>
            <a:ext cx="1418572" cy="338554"/>
          </a:xfrm>
          <a:prstGeom prst="rect">
            <a:avLst/>
          </a:prstGeom>
          <a:noFill/>
        </p:spPr>
        <p:txBody>
          <a:bodyPr wrap="square" rtlCol="0">
            <a:spAutoFit/>
          </a:bodyPr>
          <a:lstStyle/>
          <a:p>
            <a:r>
              <a:rPr lang="en-US" sz="1600" b="1" dirty="0">
                <a:solidFill>
                  <a:srgbClr val="C00000"/>
                </a:solidFill>
                <a:sym typeface="Symbol" panose="05050102010706020507" pitchFamily="18" charset="2"/>
              </a:rPr>
              <a:t>h = 100 nm</a:t>
            </a:r>
            <a:endParaRPr lang="en-US" sz="1600" b="1" dirty="0">
              <a:solidFill>
                <a:srgbClr val="C00000"/>
              </a:solidFill>
            </a:endParaRPr>
          </a:p>
        </p:txBody>
      </p:sp>
      <p:sp>
        <p:nvSpPr>
          <p:cNvPr id="42" name="TextBox 41"/>
          <p:cNvSpPr txBox="1"/>
          <p:nvPr/>
        </p:nvSpPr>
        <p:spPr>
          <a:xfrm>
            <a:off x="2589986" y="2293625"/>
            <a:ext cx="1418572" cy="338554"/>
          </a:xfrm>
          <a:prstGeom prst="rect">
            <a:avLst/>
          </a:prstGeom>
          <a:noFill/>
        </p:spPr>
        <p:txBody>
          <a:bodyPr wrap="square" rtlCol="0">
            <a:spAutoFit/>
          </a:bodyPr>
          <a:lstStyle/>
          <a:p>
            <a:r>
              <a:rPr lang="en-US" sz="1600" b="1" dirty="0">
                <a:solidFill>
                  <a:srgbClr val="0000CC"/>
                </a:solidFill>
                <a:sym typeface="Symbol" panose="05050102010706020507" pitchFamily="18" charset="2"/>
              </a:rPr>
              <a:t>h = 300 nm</a:t>
            </a:r>
            <a:endParaRPr lang="en-US" sz="1600" b="1" dirty="0">
              <a:solidFill>
                <a:srgbClr val="0000CC"/>
              </a:solidFill>
            </a:endParaRPr>
          </a:p>
        </p:txBody>
      </p:sp>
      <p:sp>
        <p:nvSpPr>
          <p:cNvPr id="43" name="TextBox 42"/>
          <p:cNvSpPr txBox="1"/>
          <p:nvPr/>
        </p:nvSpPr>
        <p:spPr>
          <a:xfrm>
            <a:off x="3971624" y="2293625"/>
            <a:ext cx="1418572" cy="338554"/>
          </a:xfrm>
          <a:prstGeom prst="rect">
            <a:avLst/>
          </a:prstGeom>
          <a:noFill/>
        </p:spPr>
        <p:txBody>
          <a:bodyPr wrap="square" rtlCol="0">
            <a:spAutoFit/>
          </a:bodyPr>
          <a:lstStyle/>
          <a:p>
            <a:r>
              <a:rPr lang="en-US" sz="1600" b="1" dirty="0">
                <a:solidFill>
                  <a:srgbClr val="006600"/>
                </a:solidFill>
                <a:sym typeface="Symbol" panose="05050102010706020507" pitchFamily="18" charset="2"/>
              </a:rPr>
              <a:t>h = 1 m</a:t>
            </a:r>
            <a:endParaRPr lang="en-US" sz="1600" b="1" dirty="0">
              <a:solidFill>
                <a:srgbClr val="006600"/>
              </a:solidFill>
            </a:endParaRPr>
          </a:p>
        </p:txBody>
      </p:sp>
      <p:sp>
        <p:nvSpPr>
          <p:cNvPr id="5" name="Rectangle 4"/>
          <p:cNvSpPr/>
          <p:nvPr/>
        </p:nvSpPr>
        <p:spPr>
          <a:xfrm>
            <a:off x="2365380" y="1910626"/>
            <a:ext cx="1011815"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sym typeface="Symbol" panose="05050102010706020507" pitchFamily="18" charset="2"/>
              </a:rPr>
              <a:t>Height = </a:t>
            </a:r>
            <a:endParaRPr lang="en-US" sz="1600" dirty="0"/>
          </a:p>
        </p:txBody>
      </p:sp>
      <p:sp>
        <p:nvSpPr>
          <p:cNvPr id="44" name="Rectangle 43"/>
          <p:cNvSpPr/>
          <p:nvPr/>
        </p:nvSpPr>
        <p:spPr>
          <a:xfrm>
            <a:off x="1701808" y="1372495"/>
            <a:ext cx="2839239" cy="369332"/>
          </a:xfrm>
          <a:prstGeom prst="rect">
            <a:avLst/>
          </a:prstGeom>
        </p:spPr>
        <p:txBody>
          <a:bodyPr wrap="none">
            <a:spAutoFit/>
          </a:bodyPr>
          <a:lstStyle/>
          <a:p>
            <a:r>
              <a:rPr lang="en-US" i="1" dirty="0">
                <a:latin typeface="Arial" panose="020B0604020202020204" pitchFamily="34" charset="0"/>
                <a:cs typeface="Arial" panose="020B0604020202020204" pitchFamily="34" charset="0"/>
                <a:sym typeface="Symbol" panose="05050102010706020507" pitchFamily="18" charset="2"/>
              </a:rPr>
              <a:t>Sample –sensor distance </a:t>
            </a:r>
            <a:endParaRPr lang="en-US" i="1" dirty="0"/>
          </a:p>
        </p:txBody>
      </p:sp>
      <p:sp>
        <p:nvSpPr>
          <p:cNvPr id="45" name="Rectangle 44"/>
          <p:cNvSpPr/>
          <p:nvPr/>
        </p:nvSpPr>
        <p:spPr>
          <a:xfrm>
            <a:off x="7512635" y="675959"/>
            <a:ext cx="2672526" cy="369332"/>
          </a:xfrm>
          <a:prstGeom prst="rect">
            <a:avLst/>
          </a:prstGeom>
        </p:spPr>
        <p:txBody>
          <a:bodyPr wrap="none">
            <a:spAutoFit/>
          </a:bodyPr>
          <a:lstStyle/>
          <a:p>
            <a:r>
              <a:rPr lang="en-US" i="1" dirty="0">
                <a:latin typeface="Arial" panose="020B0604020202020204" pitchFamily="34" charset="0"/>
                <a:cs typeface="Arial" panose="020B0604020202020204" pitchFamily="34" charset="0"/>
                <a:sym typeface="Symbol" panose="05050102010706020507" pitchFamily="18" charset="2"/>
              </a:rPr>
              <a:t>Magnetic  flux sensitivity</a:t>
            </a:r>
            <a:endParaRPr lang="en-US" i="1" dirty="0"/>
          </a:p>
        </p:txBody>
      </p:sp>
      <p:sp>
        <p:nvSpPr>
          <p:cNvPr id="48" name="TextBox 47"/>
          <p:cNvSpPr txBox="1"/>
          <p:nvPr/>
        </p:nvSpPr>
        <p:spPr>
          <a:xfrm>
            <a:off x="7199033" y="6321004"/>
            <a:ext cx="3935277" cy="307777"/>
          </a:xfrm>
          <a:prstGeom prst="rect">
            <a:avLst/>
          </a:prstGeom>
          <a:noFill/>
        </p:spPr>
        <p:txBody>
          <a:bodyPr wrap="square" rtlCol="0">
            <a:spAutoFit/>
          </a:bodyPr>
          <a:lstStyle/>
          <a:p>
            <a:r>
              <a:rPr lang="en-US" sz="1400" dirty="0">
                <a:solidFill>
                  <a:srgbClr val="000099"/>
                </a:solidFill>
                <a:latin typeface="Arial" panose="020B0604020202020204" pitchFamily="34" charset="0"/>
                <a:cs typeface="Arial" panose="020B0604020202020204" pitchFamily="34" charset="0"/>
              </a:rPr>
              <a:t>SQUID sensitivity needs to be ?</a:t>
            </a:r>
          </a:p>
        </p:txBody>
      </p:sp>
      <p:pic>
        <p:nvPicPr>
          <p:cNvPr id="14" name="Picture 13">
            <a:extLst>
              <a:ext uri="{FF2B5EF4-FFF2-40B4-BE49-F238E27FC236}">
                <a16:creationId xmlns:a16="http://schemas.microsoft.com/office/drawing/2014/main" id="{51114654-59C4-49EB-A707-00E955C5B9DF}"/>
              </a:ext>
            </a:extLst>
          </p:cNvPr>
          <p:cNvPicPr>
            <a:picLocks noChangeAspect="1"/>
          </p:cNvPicPr>
          <p:nvPr/>
        </p:nvPicPr>
        <p:blipFill rotWithShape="1">
          <a:blip r:embed="rId3"/>
          <a:srcRect l="11764" t="30389" r="53634" b="51128"/>
          <a:stretch/>
        </p:blipFill>
        <p:spPr>
          <a:xfrm>
            <a:off x="6383262" y="990296"/>
            <a:ext cx="4541228" cy="2043223"/>
          </a:xfrm>
          <a:prstGeom prst="rect">
            <a:avLst/>
          </a:prstGeom>
        </p:spPr>
      </p:pic>
      <p:pic>
        <p:nvPicPr>
          <p:cNvPr id="15" name="Picture 14">
            <a:extLst>
              <a:ext uri="{FF2B5EF4-FFF2-40B4-BE49-F238E27FC236}">
                <a16:creationId xmlns:a16="http://schemas.microsoft.com/office/drawing/2014/main" id="{B8BCA8C3-7C5E-48E2-8A24-E01C64100CE7}"/>
              </a:ext>
            </a:extLst>
          </p:cNvPr>
          <p:cNvPicPr>
            <a:picLocks noChangeAspect="1"/>
          </p:cNvPicPr>
          <p:nvPr/>
        </p:nvPicPr>
        <p:blipFill rotWithShape="1">
          <a:blip r:embed="rId3"/>
          <a:srcRect l="11922" t="60372" r="52650" b="18316"/>
          <a:stretch/>
        </p:blipFill>
        <p:spPr>
          <a:xfrm>
            <a:off x="6383262" y="3646211"/>
            <a:ext cx="4501661" cy="2048004"/>
          </a:xfrm>
          <a:prstGeom prst="rect">
            <a:avLst/>
          </a:prstGeom>
        </p:spPr>
      </p:pic>
      <p:sp>
        <p:nvSpPr>
          <p:cNvPr id="16" name="TextBox 15">
            <a:extLst>
              <a:ext uri="{FF2B5EF4-FFF2-40B4-BE49-F238E27FC236}">
                <a16:creationId xmlns:a16="http://schemas.microsoft.com/office/drawing/2014/main" id="{FAB99CD1-B136-4711-BFB1-F8E018C68019}"/>
              </a:ext>
            </a:extLst>
          </p:cNvPr>
          <p:cNvSpPr txBox="1"/>
          <p:nvPr/>
        </p:nvSpPr>
        <p:spPr>
          <a:xfrm>
            <a:off x="8295067" y="3272579"/>
            <a:ext cx="71526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y(</a:t>
            </a:r>
            <a:r>
              <a:rPr lang="en-US" sz="1600" dirty="0">
                <a:latin typeface="Arial" panose="020B0604020202020204" pitchFamily="34" charset="0"/>
                <a:cs typeface="Arial" panose="020B0604020202020204" pitchFamily="34" charset="0"/>
                <a:sym typeface="Symbol" panose="05050102010706020507" pitchFamily="18" charset="2"/>
              </a:rPr>
              <a:t>m)</a:t>
            </a:r>
            <a:endParaRPr lang="en-US" sz="16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425362F-ACE7-4DBB-B3B7-FB42A2B4C7B1}"/>
              </a:ext>
            </a:extLst>
          </p:cNvPr>
          <p:cNvSpPr txBox="1"/>
          <p:nvPr/>
        </p:nvSpPr>
        <p:spPr>
          <a:xfrm>
            <a:off x="2548376" y="6104620"/>
            <a:ext cx="71526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y(</a:t>
            </a:r>
            <a:r>
              <a:rPr lang="en-US" sz="1600" dirty="0">
                <a:latin typeface="Arial" panose="020B0604020202020204" pitchFamily="34" charset="0"/>
                <a:cs typeface="Arial" panose="020B0604020202020204" pitchFamily="34" charset="0"/>
                <a:sym typeface="Symbol" panose="05050102010706020507" pitchFamily="18" charset="2"/>
              </a:rPr>
              <a:t>m)</a:t>
            </a:r>
            <a:endParaRPr lang="en-US" sz="16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E925D7-827C-4D5F-BCB3-03D4585700A7}"/>
              </a:ext>
            </a:extLst>
          </p:cNvPr>
          <p:cNvSpPr txBox="1"/>
          <p:nvPr/>
        </p:nvSpPr>
        <p:spPr>
          <a:xfrm>
            <a:off x="6934200" y="3279641"/>
            <a:ext cx="502413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-10                  -5                     0                    5                    10</a:t>
            </a:r>
          </a:p>
        </p:txBody>
      </p:sp>
      <p:sp>
        <p:nvSpPr>
          <p:cNvPr id="19" name="TextBox 18">
            <a:extLst>
              <a:ext uri="{FF2B5EF4-FFF2-40B4-BE49-F238E27FC236}">
                <a16:creationId xmlns:a16="http://schemas.microsoft.com/office/drawing/2014/main" id="{5B186CB8-33BF-4A2B-99A7-AD24A4D139F6}"/>
              </a:ext>
            </a:extLst>
          </p:cNvPr>
          <p:cNvSpPr txBox="1"/>
          <p:nvPr/>
        </p:nvSpPr>
        <p:spPr>
          <a:xfrm>
            <a:off x="428514" y="5867345"/>
            <a:ext cx="5024132"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-10                  -5                     0                      5                    10</a:t>
            </a:r>
          </a:p>
        </p:txBody>
      </p:sp>
      <p:sp>
        <p:nvSpPr>
          <p:cNvPr id="20" name="TextBox 19">
            <a:extLst>
              <a:ext uri="{FF2B5EF4-FFF2-40B4-BE49-F238E27FC236}">
                <a16:creationId xmlns:a16="http://schemas.microsoft.com/office/drawing/2014/main" id="{CB3CD641-A708-4078-98D3-C52272B2EBEA}"/>
              </a:ext>
            </a:extLst>
          </p:cNvPr>
          <p:cNvSpPr txBox="1"/>
          <p:nvPr/>
        </p:nvSpPr>
        <p:spPr>
          <a:xfrm>
            <a:off x="-2714" y="4073173"/>
            <a:ext cx="1418572" cy="307777"/>
          </a:xfrm>
          <a:prstGeom prst="rect">
            <a:avLst/>
          </a:prstGeom>
          <a:noFill/>
        </p:spPr>
        <p:txBody>
          <a:bodyPr wrap="square" rtlCol="0">
            <a:spAutoFit/>
          </a:bodyPr>
          <a:lstStyle/>
          <a:p>
            <a:r>
              <a:rPr lang="en-US" sz="1400" dirty="0">
                <a:sym typeface="Symbol" panose="05050102010706020507" pitchFamily="18" charset="2"/>
              </a:rPr>
              <a:t>B</a:t>
            </a:r>
            <a:r>
              <a:rPr lang="en-US" sz="1400" baseline="-25000" dirty="0">
                <a:sym typeface="Symbol" panose="05050102010706020507" pitchFamily="18" charset="2"/>
              </a:rPr>
              <a:t>Z</a:t>
            </a:r>
            <a:r>
              <a:rPr lang="en-US" sz="1400" dirty="0">
                <a:sym typeface="Symbol" panose="05050102010706020507" pitchFamily="18" charset="2"/>
              </a:rPr>
              <a:t>(</a:t>
            </a:r>
            <a:r>
              <a:rPr lang="en-US" sz="1400" dirty="0">
                <a:latin typeface="Arial" panose="020B0604020202020204" pitchFamily="34" charset="0"/>
                <a:cs typeface="Arial" panose="020B0604020202020204" pitchFamily="34" charset="0"/>
                <a:sym typeface="Symbol" panose="05050102010706020507" pitchFamily="18" charset="2"/>
              </a:rPr>
              <a:t>T)</a:t>
            </a:r>
            <a:endParaRPr lang="en-US" sz="1400" baseline="-25000" dirty="0"/>
          </a:p>
        </p:txBody>
      </p:sp>
      <p:sp>
        <p:nvSpPr>
          <p:cNvPr id="21" name="Rectangle 20">
            <a:extLst>
              <a:ext uri="{FF2B5EF4-FFF2-40B4-BE49-F238E27FC236}">
                <a16:creationId xmlns:a16="http://schemas.microsoft.com/office/drawing/2014/main" id="{EE2FF1B6-0AB5-4E41-942C-E610BFC7B1C7}"/>
              </a:ext>
            </a:extLst>
          </p:cNvPr>
          <p:cNvSpPr/>
          <p:nvPr/>
        </p:nvSpPr>
        <p:spPr>
          <a:xfrm>
            <a:off x="6019800" y="1250106"/>
            <a:ext cx="481638"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sym typeface="Symbol" panose="05050102010706020507" pitchFamily="18" charset="2"/>
              </a:rPr>
              <a:t>50</a:t>
            </a:r>
            <a:endParaRPr lang="en-US" sz="1600" dirty="0"/>
          </a:p>
        </p:txBody>
      </p:sp>
      <p:sp>
        <p:nvSpPr>
          <p:cNvPr id="22" name="Rectangle 21">
            <a:extLst>
              <a:ext uri="{FF2B5EF4-FFF2-40B4-BE49-F238E27FC236}">
                <a16:creationId xmlns:a16="http://schemas.microsoft.com/office/drawing/2014/main" id="{0E159571-7574-460C-BD06-F08C06772492}"/>
              </a:ext>
            </a:extLst>
          </p:cNvPr>
          <p:cNvSpPr/>
          <p:nvPr/>
        </p:nvSpPr>
        <p:spPr>
          <a:xfrm>
            <a:off x="173152" y="5322591"/>
            <a:ext cx="791712"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sym typeface="Symbol" panose="05050102010706020507" pitchFamily="18" charset="2"/>
              </a:rPr>
              <a:t>-50</a:t>
            </a:r>
            <a:endParaRPr lang="en-US" sz="1600" dirty="0"/>
          </a:p>
        </p:txBody>
      </p:sp>
      <p:sp>
        <p:nvSpPr>
          <p:cNvPr id="23" name="Rectangle 22">
            <a:extLst>
              <a:ext uri="{FF2B5EF4-FFF2-40B4-BE49-F238E27FC236}">
                <a16:creationId xmlns:a16="http://schemas.microsoft.com/office/drawing/2014/main" id="{AA5B5B04-4CEC-4176-A8CB-8DEFEC9EA92D}"/>
              </a:ext>
            </a:extLst>
          </p:cNvPr>
          <p:cNvSpPr/>
          <p:nvPr/>
        </p:nvSpPr>
        <p:spPr>
          <a:xfrm>
            <a:off x="6071723" y="1947293"/>
            <a:ext cx="481638"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sym typeface="Symbol" panose="05050102010706020507" pitchFamily="18" charset="2"/>
              </a:rPr>
              <a:t>0</a:t>
            </a:r>
            <a:endParaRPr lang="en-US" sz="1600" dirty="0"/>
          </a:p>
        </p:txBody>
      </p:sp>
      <p:cxnSp>
        <p:nvCxnSpPr>
          <p:cNvPr id="24" name="Straight Connector 23">
            <a:extLst>
              <a:ext uri="{FF2B5EF4-FFF2-40B4-BE49-F238E27FC236}">
                <a16:creationId xmlns:a16="http://schemas.microsoft.com/office/drawing/2014/main" id="{21F3C77E-4173-4B42-9609-17E07A214A5A}"/>
              </a:ext>
            </a:extLst>
          </p:cNvPr>
          <p:cNvCxnSpPr/>
          <p:nvPr/>
        </p:nvCxnSpPr>
        <p:spPr>
          <a:xfrm>
            <a:off x="6383262" y="2089665"/>
            <a:ext cx="4437138" cy="24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4418C15-070A-4BAA-BC11-647DFCFEE569}"/>
              </a:ext>
            </a:extLst>
          </p:cNvPr>
          <p:cNvSpPr txBox="1"/>
          <p:nvPr/>
        </p:nvSpPr>
        <p:spPr>
          <a:xfrm>
            <a:off x="10842381" y="1820649"/>
            <a:ext cx="1418572" cy="338554"/>
          </a:xfrm>
          <a:prstGeom prst="rect">
            <a:avLst/>
          </a:prstGeom>
          <a:noFill/>
        </p:spPr>
        <p:txBody>
          <a:bodyPr wrap="square" rtlCol="0">
            <a:spAutoFit/>
          </a:bodyPr>
          <a:lstStyle/>
          <a:p>
            <a:r>
              <a:rPr lang="en-US" sz="1600" dirty="0">
                <a:solidFill>
                  <a:srgbClr val="2121FF"/>
                </a:solidFill>
                <a:sym typeface="Symbol" panose="05050102010706020507" pitchFamily="18" charset="2"/>
              </a:rPr>
              <a:t></a:t>
            </a:r>
            <a:r>
              <a:rPr lang="en-US" sz="1600" baseline="-25000" dirty="0">
                <a:solidFill>
                  <a:srgbClr val="2121FF"/>
                </a:solidFill>
                <a:sym typeface="Symbol" panose="05050102010706020507" pitchFamily="18" charset="2"/>
              </a:rPr>
              <a:t>applied</a:t>
            </a:r>
            <a:r>
              <a:rPr lang="en-US" sz="1600" dirty="0">
                <a:solidFill>
                  <a:srgbClr val="2121FF"/>
                </a:solidFill>
                <a:sym typeface="Symbol" panose="05050102010706020507" pitchFamily="18" charset="2"/>
              </a:rPr>
              <a:t>= 0</a:t>
            </a:r>
            <a:endParaRPr lang="en-US" sz="1600" dirty="0">
              <a:solidFill>
                <a:srgbClr val="2121FF"/>
              </a:solidFill>
            </a:endParaRPr>
          </a:p>
        </p:txBody>
      </p:sp>
      <p:sp>
        <p:nvSpPr>
          <p:cNvPr id="26" name="TextBox 25">
            <a:extLst>
              <a:ext uri="{FF2B5EF4-FFF2-40B4-BE49-F238E27FC236}">
                <a16:creationId xmlns:a16="http://schemas.microsoft.com/office/drawing/2014/main" id="{4C7AC5C9-155D-4E7F-B310-4DAFE46AF474}"/>
              </a:ext>
            </a:extLst>
          </p:cNvPr>
          <p:cNvSpPr txBox="1"/>
          <p:nvPr/>
        </p:nvSpPr>
        <p:spPr>
          <a:xfrm>
            <a:off x="10846777" y="2191765"/>
            <a:ext cx="1418572" cy="338554"/>
          </a:xfrm>
          <a:prstGeom prst="rect">
            <a:avLst/>
          </a:prstGeom>
          <a:noFill/>
        </p:spPr>
        <p:txBody>
          <a:bodyPr wrap="square" rtlCol="0">
            <a:spAutoFit/>
          </a:bodyPr>
          <a:lstStyle/>
          <a:p>
            <a:r>
              <a:rPr lang="en-US" sz="1600" dirty="0">
                <a:solidFill>
                  <a:srgbClr val="FF0000"/>
                </a:solidFill>
                <a:sym typeface="Symbol" panose="05050102010706020507" pitchFamily="18" charset="2"/>
              </a:rPr>
              <a:t></a:t>
            </a:r>
            <a:r>
              <a:rPr lang="en-US" sz="1600" baseline="-25000" dirty="0">
                <a:solidFill>
                  <a:srgbClr val="FF0000"/>
                </a:solidFill>
                <a:sym typeface="Symbol" panose="05050102010706020507" pitchFamily="18" charset="2"/>
              </a:rPr>
              <a:t>applied </a:t>
            </a:r>
            <a:r>
              <a:rPr lang="en-US" sz="1600" dirty="0">
                <a:solidFill>
                  <a:srgbClr val="FF0000"/>
                </a:solidFill>
                <a:sym typeface="Symbol" panose="05050102010706020507" pitchFamily="18" charset="2"/>
              </a:rPr>
              <a:t>= 5</a:t>
            </a:r>
            <a:r>
              <a:rPr lang="en-US" sz="1600" baseline="-25000" dirty="0">
                <a:solidFill>
                  <a:srgbClr val="FF0000"/>
                </a:solidFill>
                <a:sym typeface="Symbol" panose="05050102010706020507" pitchFamily="18" charset="2"/>
              </a:rPr>
              <a:t>0 </a:t>
            </a:r>
            <a:endParaRPr lang="en-US" sz="1600" dirty="0">
              <a:solidFill>
                <a:srgbClr val="FF0000"/>
              </a:solidFill>
            </a:endParaRPr>
          </a:p>
        </p:txBody>
      </p:sp>
      <p:sp>
        <p:nvSpPr>
          <p:cNvPr id="27" name="TextBox 26">
            <a:extLst>
              <a:ext uri="{FF2B5EF4-FFF2-40B4-BE49-F238E27FC236}">
                <a16:creationId xmlns:a16="http://schemas.microsoft.com/office/drawing/2014/main" id="{A4EB3917-0939-427D-B4B1-344FC438DD69}"/>
              </a:ext>
            </a:extLst>
          </p:cNvPr>
          <p:cNvSpPr txBox="1"/>
          <p:nvPr/>
        </p:nvSpPr>
        <p:spPr>
          <a:xfrm>
            <a:off x="10890785" y="4479052"/>
            <a:ext cx="1418572" cy="338554"/>
          </a:xfrm>
          <a:prstGeom prst="rect">
            <a:avLst/>
          </a:prstGeom>
          <a:noFill/>
        </p:spPr>
        <p:txBody>
          <a:bodyPr wrap="square" rtlCol="0">
            <a:spAutoFit/>
          </a:bodyPr>
          <a:lstStyle/>
          <a:p>
            <a:r>
              <a:rPr lang="en-US" sz="1600" dirty="0">
                <a:solidFill>
                  <a:srgbClr val="2121FF"/>
                </a:solidFill>
                <a:sym typeface="Symbol" panose="05050102010706020507" pitchFamily="18" charset="2"/>
              </a:rPr>
              <a:t></a:t>
            </a:r>
            <a:r>
              <a:rPr lang="en-US" sz="1600" baseline="-25000" dirty="0">
                <a:solidFill>
                  <a:srgbClr val="2121FF"/>
                </a:solidFill>
                <a:sym typeface="Symbol" panose="05050102010706020507" pitchFamily="18" charset="2"/>
              </a:rPr>
              <a:t>applied</a:t>
            </a:r>
            <a:r>
              <a:rPr lang="en-US" sz="1600" dirty="0">
                <a:solidFill>
                  <a:srgbClr val="2121FF"/>
                </a:solidFill>
                <a:sym typeface="Symbol" panose="05050102010706020507" pitchFamily="18" charset="2"/>
              </a:rPr>
              <a:t>= 0</a:t>
            </a:r>
            <a:endParaRPr lang="en-US" sz="1600" dirty="0">
              <a:solidFill>
                <a:srgbClr val="2121FF"/>
              </a:solidFill>
            </a:endParaRPr>
          </a:p>
        </p:txBody>
      </p:sp>
      <p:sp>
        <p:nvSpPr>
          <p:cNvPr id="28" name="TextBox 27">
            <a:extLst>
              <a:ext uri="{FF2B5EF4-FFF2-40B4-BE49-F238E27FC236}">
                <a16:creationId xmlns:a16="http://schemas.microsoft.com/office/drawing/2014/main" id="{52B35A8E-B566-486B-AA74-9892B370907D}"/>
              </a:ext>
            </a:extLst>
          </p:cNvPr>
          <p:cNvSpPr txBox="1"/>
          <p:nvPr/>
        </p:nvSpPr>
        <p:spPr>
          <a:xfrm>
            <a:off x="10906904" y="4848970"/>
            <a:ext cx="1418572" cy="338554"/>
          </a:xfrm>
          <a:prstGeom prst="rect">
            <a:avLst/>
          </a:prstGeom>
          <a:noFill/>
        </p:spPr>
        <p:txBody>
          <a:bodyPr wrap="square" rtlCol="0">
            <a:spAutoFit/>
          </a:bodyPr>
          <a:lstStyle/>
          <a:p>
            <a:r>
              <a:rPr lang="en-US" sz="1600" dirty="0">
                <a:solidFill>
                  <a:srgbClr val="FF0000"/>
                </a:solidFill>
                <a:sym typeface="Symbol" panose="05050102010706020507" pitchFamily="18" charset="2"/>
              </a:rPr>
              <a:t></a:t>
            </a:r>
            <a:r>
              <a:rPr lang="en-US" sz="1600" baseline="-25000" dirty="0">
                <a:solidFill>
                  <a:srgbClr val="FF0000"/>
                </a:solidFill>
                <a:sym typeface="Symbol" panose="05050102010706020507" pitchFamily="18" charset="2"/>
              </a:rPr>
              <a:t>applied </a:t>
            </a:r>
            <a:r>
              <a:rPr lang="en-US" sz="1600" dirty="0">
                <a:solidFill>
                  <a:srgbClr val="FF0000"/>
                </a:solidFill>
                <a:sym typeface="Symbol" panose="05050102010706020507" pitchFamily="18" charset="2"/>
              </a:rPr>
              <a:t>= 5</a:t>
            </a:r>
            <a:r>
              <a:rPr lang="en-US" sz="1600" baseline="-25000" dirty="0">
                <a:solidFill>
                  <a:srgbClr val="FF0000"/>
                </a:solidFill>
                <a:sym typeface="Symbol" panose="05050102010706020507" pitchFamily="18" charset="2"/>
              </a:rPr>
              <a:t>0 </a:t>
            </a:r>
            <a:endParaRPr lang="en-US" sz="1600" dirty="0">
              <a:solidFill>
                <a:srgbClr val="FF0000"/>
              </a:solidFill>
            </a:endParaRPr>
          </a:p>
        </p:txBody>
      </p:sp>
      <p:sp>
        <p:nvSpPr>
          <p:cNvPr id="29" name="Rectangle 28">
            <a:extLst>
              <a:ext uri="{FF2B5EF4-FFF2-40B4-BE49-F238E27FC236}">
                <a16:creationId xmlns:a16="http://schemas.microsoft.com/office/drawing/2014/main" id="{467E17A2-AA7A-4BE9-8CDC-40A2C7112E1C}"/>
              </a:ext>
            </a:extLst>
          </p:cNvPr>
          <p:cNvSpPr/>
          <p:nvPr/>
        </p:nvSpPr>
        <p:spPr>
          <a:xfrm>
            <a:off x="5638800" y="3626034"/>
            <a:ext cx="828001"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sym typeface="Symbol" panose="05050102010706020507" pitchFamily="18" charset="2"/>
              </a:rPr>
              <a:t>0.025</a:t>
            </a:r>
            <a:endParaRPr lang="en-US" sz="1600" dirty="0"/>
          </a:p>
        </p:txBody>
      </p:sp>
      <p:sp>
        <p:nvSpPr>
          <p:cNvPr id="30" name="Rectangle 29">
            <a:extLst>
              <a:ext uri="{FF2B5EF4-FFF2-40B4-BE49-F238E27FC236}">
                <a16:creationId xmlns:a16="http://schemas.microsoft.com/office/drawing/2014/main" id="{08DBB7CE-62D5-4C5D-BE55-2EE045C5DD4E}"/>
              </a:ext>
            </a:extLst>
          </p:cNvPr>
          <p:cNvSpPr/>
          <p:nvPr/>
        </p:nvSpPr>
        <p:spPr>
          <a:xfrm>
            <a:off x="6075219" y="4529236"/>
            <a:ext cx="481638"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sym typeface="Symbol" panose="05050102010706020507" pitchFamily="18" charset="2"/>
              </a:rPr>
              <a:t>0</a:t>
            </a:r>
            <a:endParaRPr lang="en-US" sz="1600" dirty="0"/>
          </a:p>
        </p:txBody>
      </p:sp>
      <p:sp>
        <p:nvSpPr>
          <p:cNvPr id="31" name="Rectangle 30">
            <a:extLst>
              <a:ext uri="{FF2B5EF4-FFF2-40B4-BE49-F238E27FC236}">
                <a16:creationId xmlns:a16="http://schemas.microsoft.com/office/drawing/2014/main" id="{25493FBA-375F-4690-8A91-F1A1E8728F34}"/>
              </a:ext>
            </a:extLst>
          </p:cNvPr>
          <p:cNvSpPr/>
          <p:nvPr/>
        </p:nvSpPr>
        <p:spPr>
          <a:xfrm>
            <a:off x="5571162" y="5407944"/>
            <a:ext cx="828001"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sym typeface="Symbol" panose="05050102010706020507" pitchFamily="18" charset="2"/>
              </a:rPr>
              <a:t>-0.025</a:t>
            </a:r>
            <a:endParaRPr lang="en-US" sz="1600" dirty="0"/>
          </a:p>
        </p:txBody>
      </p:sp>
      <p:sp>
        <p:nvSpPr>
          <p:cNvPr id="32" name="Rectangle 31">
            <a:extLst>
              <a:ext uri="{FF2B5EF4-FFF2-40B4-BE49-F238E27FC236}">
                <a16:creationId xmlns:a16="http://schemas.microsoft.com/office/drawing/2014/main" id="{4B9EFAEB-2D5E-4248-949A-13933BB7F64B}"/>
              </a:ext>
            </a:extLst>
          </p:cNvPr>
          <p:cNvSpPr/>
          <p:nvPr/>
        </p:nvSpPr>
        <p:spPr>
          <a:xfrm>
            <a:off x="245318" y="2822145"/>
            <a:ext cx="481638"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sym typeface="Symbol" panose="05050102010706020507" pitchFamily="18" charset="2"/>
              </a:rPr>
              <a:t>50</a:t>
            </a:r>
            <a:endParaRPr lang="en-US" sz="1600" dirty="0"/>
          </a:p>
        </p:txBody>
      </p:sp>
      <p:sp>
        <p:nvSpPr>
          <p:cNvPr id="33" name="Rectangle 32">
            <a:extLst>
              <a:ext uri="{FF2B5EF4-FFF2-40B4-BE49-F238E27FC236}">
                <a16:creationId xmlns:a16="http://schemas.microsoft.com/office/drawing/2014/main" id="{551BA011-3F12-47BE-AD9F-51E615A10D83}"/>
              </a:ext>
            </a:extLst>
          </p:cNvPr>
          <p:cNvSpPr/>
          <p:nvPr/>
        </p:nvSpPr>
        <p:spPr>
          <a:xfrm>
            <a:off x="5899271" y="2676691"/>
            <a:ext cx="791712"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sym typeface="Symbol" panose="05050102010706020507" pitchFamily="18" charset="2"/>
              </a:rPr>
              <a:t>-50</a:t>
            </a:r>
            <a:endParaRPr lang="en-US" sz="1600" dirty="0"/>
          </a:p>
        </p:txBody>
      </p:sp>
      <p:sp>
        <p:nvSpPr>
          <p:cNvPr id="59" name="TextBox 58">
            <a:extLst>
              <a:ext uri="{FF2B5EF4-FFF2-40B4-BE49-F238E27FC236}">
                <a16:creationId xmlns:a16="http://schemas.microsoft.com/office/drawing/2014/main" id="{C1C6F6B2-B6EE-4F2B-8E3A-096FB9EF5A3E}"/>
              </a:ext>
            </a:extLst>
          </p:cNvPr>
          <p:cNvSpPr txBox="1"/>
          <p:nvPr/>
        </p:nvSpPr>
        <p:spPr>
          <a:xfrm>
            <a:off x="5555481" y="4300095"/>
            <a:ext cx="715617" cy="523220"/>
          </a:xfrm>
          <a:prstGeom prst="rect">
            <a:avLst/>
          </a:prstGeom>
          <a:noFill/>
        </p:spPr>
        <p:txBody>
          <a:bodyPr wrap="square" rtlCol="0">
            <a:spAutoFit/>
          </a:bodyPr>
          <a:lstStyle/>
          <a:p>
            <a:r>
              <a:rPr lang="en-US" sz="1400" dirty="0">
                <a:sym typeface="Symbol" panose="05050102010706020507" pitchFamily="18" charset="2"/>
              </a:rPr>
              <a:t></a:t>
            </a:r>
            <a:r>
              <a:rPr lang="en-US" sz="1400" baseline="-25000" dirty="0">
                <a:sym typeface="Symbol" panose="05050102010706020507" pitchFamily="18" charset="2"/>
              </a:rPr>
              <a:t>SQUID</a:t>
            </a:r>
          </a:p>
          <a:p>
            <a:r>
              <a:rPr lang="en-US" sz="1400" baseline="30000" dirty="0">
                <a:sym typeface="Symbol" panose="05050102010706020507" pitchFamily="18" charset="2"/>
              </a:rPr>
              <a:t> </a:t>
            </a:r>
            <a:r>
              <a:rPr lang="en-US" sz="1400" dirty="0">
                <a:sym typeface="Symbol" panose="05050102010706020507" pitchFamily="18" charset="2"/>
              </a:rPr>
              <a:t>(</a:t>
            </a:r>
            <a:r>
              <a:rPr lang="en-US" sz="1400" baseline="-25000" dirty="0">
                <a:sym typeface="Symbol" panose="05050102010706020507" pitchFamily="18" charset="2"/>
              </a:rPr>
              <a:t>0</a:t>
            </a:r>
            <a:r>
              <a:rPr lang="en-US" sz="1400" dirty="0">
                <a:sym typeface="Symbol" panose="05050102010706020507" pitchFamily="18" charset="2"/>
              </a:rPr>
              <a:t>)</a:t>
            </a:r>
            <a:r>
              <a:rPr lang="en-US" sz="1400" baseline="-25000" dirty="0">
                <a:sym typeface="Symbol" panose="05050102010706020507" pitchFamily="18" charset="2"/>
              </a:rPr>
              <a:t>   </a:t>
            </a:r>
            <a:endParaRPr lang="en-US" sz="1400" baseline="-25000" dirty="0"/>
          </a:p>
        </p:txBody>
      </p:sp>
      <p:sp>
        <p:nvSpPr>
          <p:cNvPr id="60" name="TextBox 59">
            <a:extLst>
              <a:ext uri="{FF2B5EF4-FFF2-40B4-BE49-F238E27FC236}">
                <a16:creationId xmlns:a16="http://schemas.microsoft.com/office/drawing/2014/main" id="{BF3EA76C-EC08-40CA-A48C-2B2A2A7E3C56}"/>
              </a:ext>
            </a:extLst>
          </p:cNvPr>
          <p:cNvSpPr txBox="1"/>
          <p:nvPr/>
        </p:nvSpPr>
        <p:spPr>
          <a:xfrm>
            <a:off x="5342395" y="1927268"/>
            <a:ext cx="909253" cy="369332"/>
          </a:xfrm>
          <a:prstGeom prst="rect">
            <a:avLst/>
          </a:prstGeom>
          <a:noFill/>
        </p:spPr>
        <p:txBody>
          <a:bodyPr wrap="square" rtlCol="0">
            <a:spAutoFit/>
          </a:bodyPr>
          <a:lstStyle/>
          <a:p>
            <a:r>
              <a:rPr lang="en-US" dirty="0">
                <a:sym typeface="Symbol" panose="05050102010706020507" pitchFamily="18" charset="2"/>
              </a:rPr>
              <a:t>B</a:t>
            </a:r>
            <a:r>
              <a:rPr lang="en-US" baseline="-25000" dirty="0">
                <a:sym typeface="Symbol" panose="05050102010706020507" pitchFamily="18" charset="2"/>
              </a:rPr>
              <a:t>Z</a:t>
            </a:r>
            <a:r>
              <a:rPr lang="en-US" dirty="0">
                <a:sym typeface="Symbol" panose="05050102010706020507" pitchFamily="18" charset="2"/>
              </a:rPr>
              <a:t>(</a:t>
            </a:r>
            <a:r>
              <a:rPr lang="en-US" dirty="0">
                <a:latin typeface="Arial" panose="020B0604020202020204" pitchFamily="34" charset="0"/>
                <a:cs typeface="Arial" panose="020B0604020202020204" pitchFamily="34" charset="0"/>
                <a:sym typeface="Symbol" panose="05050102010706020507" pitchFamily="18" charset="2"/>
              </a:rPr>
              <a:t>T)</a:t>
            </a:r>
            <a:endParaRPr lang="en-US" baseline="-25000" dirty="0"/>
          </a:p>
        </p:txBody>
      </p:sp>
      <p:sp>
        <p:nvSpPr>
          <p:cNvPr id="61" name="TextBox 60">
            <a:extLst>
              <a:ext uri="{FF2B5EF4-FFF2-40B4-BE49-F238E27FC236}">
                <a16:creationId xmlns:a16="http://schemas.microsoft.com/office/drawing/2014/main" id="{628C6C67-986A-40BC-BAFD-E6909CBE06D9}"/>
              </a:ext>
            </a:extLst>
          </p:cNvPr>
          <p:cNvSpPr txBox="1"/>
          <p:nvPr/>
        </p:nvSpPr>
        <p:spPr>
          <a:xfrm>
            <a:off x="11720945" y="6488668"/>
            <a:ext cx="471055" cy="369332"/>
          </a:xfrm>
          <a:prstGeom prst="rect">
            <a:avLst/>
          </a:prstGeom>
          <a:noFill/>
        </p:spPr>
        <p:txBody>
          <a:bodyPr wrap="square" rtlCol="0">
            <a:spAutoFit/>
          </a:bodyPr>
          <a:lstStyle/>
          <a:p>
            <a:r>
              <a:rPr lang="en-US" dirty="0"/>
              <a:t>8</a:t>
            </a:r>
          </a:p>
        </p:txBody>
      </p:sp>
    </p:spTree>
    <p:extLst>
      <p:ext uri="{BB962C8B-B14F-4D97-AF65-F5344CB8AC3E}">
        <p14:creationId xmlns:p14="http://schemas.microsoft.com/office/powerpoint/2010/main" val="16811133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0063" y="1531938"/>
            <a:ext cx="8747125"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Box 6"/>
          <p:cNvSpPr txBox="1">
            <a:spLocks noChangeArrowheads="1"/>
          </p:cNvSpPr>
          <p:nvPr/>
        </p:nvSpPr>
        <p:spPr bwMode="auto">
          <a:xfrm>
            <a:off x="4349750" y="74613"/>
            <a:ext cx="329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Braiding by hybridization</a:t>
            </a:r>
          </a:p>
        </p:txBody>
      </p:sp>
      <p:sp>
        <p:nvSpPr>
          <p:cNvPr id="68612" name="TextBox 3"/>
          <p:cNvSpPr txBox="1">
            <a:spLocks noChangeArrowheads="1"/>
          </p:cNvSpPr>
          <p:nvPr/>
        </p:nvSpPr>
        <p:spPr bwMode="auto">
          <a:xfrm>
            <a:off x="1939925" y="638175"/>
            <a:ext cx="84074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2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rPr>
              <a:t>Braiding can also be effected by changing the spacing of Majorana fermions to induce phase shifts and subsequently reading out their parity </a:t>
            </a:r>
            <a:endPar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endParaRPr>
          </a:p>
        </p:txBody>
      </p:sp>
    </p:spTree>
    <p:extLst>
      <p:ext uri="{BB962C8B-B14F-4D97-AF65-F5344CB8AC3E}">
        <p14:creationId xmlns:p14="http://schemas.microsoft.com/office/powerpoint/2010/main" val="25711092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6"/>
          <p:cNvSpPr txBox="1">
            <a:spLocks noChangeArrowheads="1"/>
          </p:cNvSpPr>
          <p:nvPr/>
        </p:nvSpPr>
        <p:spPr bwMode="auto">
          <a:xfrm>
            <a:off x="4249738" y="3175"/>
            <a:ext cx="3713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Ways to measure the parity</a:t>
            </a:r>
          </a:p>
        </p:txBody>
      </p:sp>
      <p:sp>
        <p:nvSpPr>
          <p:cNvPr id="69635" name="TextBox 2"/>
          <p:cNvSpPr txBox="1">
            <a:spLocks noChangeArrowheads="1"/>
          </p:cNvSpPr>
          <p:nvPr/>
        </p:nvSpPr>
        <p:spPr bwMode="auto">
          <a:xfrm>
            <a:off x="1984375" y="614363"/>
            <a:ext cx="54292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rPr>
              <a:t>Many schemes have been proposed:</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7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	</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endParaRPr kumimoji="0" lang="en-US" altLang="en-US" sz="17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endParaRPr>
          </a:p>
        </p:txBody>
      </p:sp>
      <p:sp>
        <p:nvSpPr>
          <p:cNvPr id="70660" name="TextBox 3"/>
          <p:cNvSpPr txBox="1">
            <a:spLocks noChangeArrowheads="1"/>
          </p:cNvSpPr>
          <p:nvPr/>
        </p:nvSpPr>
        <p:spPr bwMode="auto">
          <a:xfrm>
            <a:off x="2038350" y="3613150"/>
            <a:ext cx="875506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285750" marR="0" lvl="0" indent="-2857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measure critical current switching distribution </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800" b="0" i="0" u="none" strike="noStrike" kern="1200" cap="none" spc="0" normalizeH="0" baseline="0" noProof="0" dirty="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          </a:t>
            </a:r>
            <a:r>
              <a:rPr kumimoji="0" lang="en-US" altLang="en-US" sz="1800" b="0"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sym typeface="Wingdings 3" panose="05040102010807070707" pitchFamily="18" charset="2"/>
              </a:rPr>
              <a:t>sensitive to the sign of the </a:t>
            </a:r>
            <a:r>
              <a:rPr kumimoji="0" lang="en-US" altLang="en-US" sz="1800" b="0"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sym typeface="Symbol" panose="05050102010706020507" pitchFamily="18" charset="2"/>
              </a:rPr>
              <a:t>sin(/2)-component which encodes the parity</a:t>
            </a:r>
          </a:p>
        </p:txBody>
      </p:sp>
      <p:sp>
        <p:nvSpPr>
          <p:cNvPr id="70662" name="TextBox 5"/>
          <p:cNvSpPr txBox="1">
            <a:spLocks noChangeArrowheads="1"/>
          </p:cNvSpPr>
          <p:nvPr/>
        </p:nvSpPr>
        <p:spPr bwMode="auto">
          <a:xfrm>
            <a:off x="2792413" y="6102350"/>
            <a:ext cx="7532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6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rPr>
              <a:t>Expect to see switching with a bimodal distribution --- splitting would be proportional to the magnitude of the sin (2</a:t>
            </a:r>
            <a:r>
              <a:rPr kumimoji="0" lang="en-US" altLang="en-US" sz="16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Symbol" panose="05050102010706020507" pitchFamily="18" charset="2"/>
              </a:rPr>
              <a:t>) component</a:t>
            </a:r>
            <a:endPar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endParaRPr>
          </a:p>
        </p:txBody>
      </p:sp>
      <p:sp>
        <p:nvSpPr>
          <p:cNvPr id="69638" name="TextBox 1"/>
          <p:cNvSpPr txBox="1">
            <a:spLocks noChangeArrowheads="1"/>
          </p:cNvSpPr>
          <p:nvPr/>
        </p:nvSpPr>
        <p:spPr bwMode="auto">
          <a:xfrm>
            <a:off x="3011488" y="4760913"/>
            <a:ext cx="2420937"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20000"/>
              </a:lnSpc>
              <a:spcBef>
                <a:spcPct val="0"/>
              </a:spcBef>
              <a:spcAft>
                <a:spcPts val="60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measure transition from zero voltage to finite voltage state</a:t>
            </a:r>
          </a:p>
        </p:txBody>
      </p:sp>
      <p:sp>
        <p:nvSpPr>
          <p:cNvPr id="69639" name="Rectangle 2"/>
          <p:cNvSpPr>
            <a:spLocks noChangeArrowheads="1"/>
          </p:cNvSpPr>
          <p:nvPr/>
        </p:nvSpPr>
        <p:spPr bwMode="auto">
          <a:xfrm>
            <a:off x="7812088" y="4630738"/>
            <a:ext cx="2652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I</a:t>
            </a:r>
            <a:r>
              <a:rPr kumimoji="0" lang="en-US" altLang="en-US" sz="1800" b="0" i="0" u="none" strike="noStrike" kern="1200" cap="none" spc="0" normalizeH="0" baseline="-2500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c+</a:t>
            </a: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 ~ sin(</a:t>
            </a: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Symbol" panose="05050102010706020507" pitchFamily="18" charset="2"/>
              </a:rPr>
              <a:t>) +  sin( /2)</a:t>
            </a:r>
            <a:endPar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endParaRPr>
          </a:p>
        </p:txBody>
      </p:sp>
      <p:sp>
        <p:nvSpPr>
          <p:cNvPr id="69640" name="Rectangle 23"/>
          <p:cNvSpPr>
            <a:spLocks noChangeArrowheads="1"/>
          </p:cNvSpPr>
          <p:nvPr/>
        </p:nvSpPr>
        <p:spPr bwMode="auto">
          <a:xfrm>
            <a:off x="7831138" y="4979988"/>
            <a:ext cx="2628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I</a:t>
            </a:r>
            <a:r>
              <a:rPr kumimoji="0" lang="en-US" altLang="en-US" sz="1800" b="0" i="0" u="none" strike="noStrike" kern="1200" cap="none" spc="0" normalizeH="0" baseline="-2500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c-</a:t>
            </a: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 ~ sin(</a:t>
            </a: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Symbol" panose="05050102010706020507" pitchFamily="18" charset="2"/>
              </a:rPr>
              <a:t>) -  sin( /2)</a:t>
            </a:r>
            <a:endPar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endParaRPr>
          </a:p>
        </p:txBody>
      </p:sp>
      <p:sp>
        <p:nvSpPr>
          <p:cNvPr id="88073" name="Rectangle 1"/>
          <p:cNvSpPr>
            <a:spLocks noChangeArrowheads="1"/>
          </p:cNvSpPr>
          <p:nvPr/>
        </p:nvSpPr>
        <p:spPr bwMode="auto">
          <a:xfrm>
            <a:off x="1979613" y="1090613"/>
            <a:ext cx="5434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couple topological device to a quantum dot</a:t>
            </a:r>
          </a:p>
        </p:txBody>
      </p:sp>
      <p:sp>
        <p:nvSpPr>
          <p:cNvPr id="88074" name="Rectangle 4"/>
          <p:cNvSpPr>
            <a:spLocks noChangeArrowheads="1"/>
          </p:cNvSpPr>
          <p:nvPr/>
        </p:nvSpPr>
        <p:spPr bwMode="auto">
          <a:xfrm>
            <a:off x="2603500" y="1463675"/>
            <a:ext cx="46148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srgbClr val="006600"/>
                </a:solidFill>
                <a:effectLst/>
                <a:uLnTx/>
                <a:uFillTx/>
                <a:latin typeface="Comic Sans MS" panose="030F0702030302020204" pitchFamily="66" charset="0"/>
                <a:ea typeface="+mn-ea"/>
                <a:cs typeface="+mn-cs"/>
                <a:sym typeface="Wingdings 3" panose="05040102010807070707" pitchFamily="18" charset="2"/>
              </a:rPr>
              <a:t>observe parity –dependent conductance changes in a  “single-electron transistor”</a:t>
            </a:r>
          </a:p>
        </p:txBody>
      </p:sp>
      <p:sp>
        <p:nvSpPr>
          <p:cNvPr id="28" name="Rectangle 1"/>
          <p:cNvSpPr>
            <a:spLocks noChangeArrowheads="1"/>
          </p:cNvSpPr>
          <p:nvPr/>
        </p:nvSpPr>
        <p:spPr bwMode="auto">
          <a:xfrm>
            <a:off x="1981200" y="2397125"/>
            <a:ext cx="8485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incorporate topological device in a microwave cavity resonator “transmon”</a:t>
            </a:r>
          </a:p>
        </p:txBody>
      </p:sp>
      <p:pic>
        <p:nvPicPr>
          <p:cNvPr id="6964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2425" y="4325938"/>
            <a:ext cx="2136775"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4"/>
          <p:cNvSpPr>
            <a:spLocks noChangeArrowheads="1"/>
          </p:cNvSpPr>
          <p:nvPr/>
        </p:nvSpPr>
        <p:spPr bwMode="auto">
          <a:xfrm>
            <a:off x="2662238" y="2782888"/>
            <a:ext cx="7254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800" b="0" i="0" u="none" strike="noStrike" kern="1200" cap="none" spc="0" normalizeH="0" baseline="0" noProof="0" smtClean="0">
                <a:ln>
                  <a:noFill/>
                </a:ln>
                <a:solidFill>
                  <a:srgbClr val="006600"/>
                </a:solidFill>
                <a:effectLst/>
                <a:uLnTx/>
                <a:uFillTx/>
                <a:latin typeface="Comic Sans MS" panose="030F0702030302020204" pitchFamily="66" charset="0"/>
                <a:ea typeface="+mn-ea"/>
                <a:cs typeface="+mn-cs"/>
                <a:sym typeface="Wingdings 3" panose="05040102010807070707" pitchFamily="18" charset="2"/>
              </a:rPr>
              <a:t>observe splitting of energy levels corresponding to parity states</a:t>
            </a:r>
          </a:p>
        </p:txBody>
      </p:sp>
      <p:pic>
        <p:nvPicPr>
          <p:cNvPr id="6964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59688" y="141288"/>
            <a:ext cx="1954212"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0723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6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0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066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06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6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96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96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96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p:bldP spid="70662" grpId="0"/>
      <p:bldP spid="69638" grpId="0"/>
      <p:bldP spid="69639" grpId="0"/>
      <p:bldP spid="69640" grpId="0"/>
      <p:bldP spid="88073" grpId="0"/>
      <p:bldP spid="88074" grpId="0"/>
      <p:bldP spid="28" grpId="0"/>
      <p:bldP spid="3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3"/>
          <p:cNvSpPr txBox="1">
            <a:spLocks noChangeArrowheads="1"/>
          </p:cNvSpPr>
          <p:nvPr/>
        </p:nvSpPr>
        <p:spPr bwMode="auto">
          <a:xfrm>
            <a:off x="1963738" y="128588"/>
            <a:ext cx="8285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Critical current -- escape phase particle from the potential well</a:t>
            </a:r>
          </a:p>
        </p:txBody>
      </p:sp>
      <p:sp>
        <p:nvSpPr>
          <p:cNvPr id="70659" name="TextBox 49"/>
          <p:cNvSpPr txBox="1">
            <a:spLocks noChangeArrowheads="1"/>
          </p:cNvSpPr>
          <p:nvPr/>
        </p:nvSpPr>
        <p:spPr bwMode="auto">
          <a:xfrm>
            <a:off x="5181600" y="822325"/>
            <a:ext cx="3362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6600"/>
                </a:solidFill>
                <a:effectLst/>
                <a:uLnTx/>
                <a:uFillTx/>
                <a:latin typeface="Comic Sans MS" panose="030F0702030302020204" pitchFamily="66" charset="0"/>
                <a:ea typeface="+mn-ea"/>
                <a:cs typeface="+mn-cs"/>
              </a:rPr>
              <a:t>Thermal activation (over barrier)</a:t>
            </a:r>
          </a:p>
        </p:txBody>
      </p:sp>
      <p:sp>
        <p:nvSpPr>
          <p:cNvPr id="70660" name="TextBox 51"/>
          <p:cNvSpPr txBox="1">
            <a:spLocks noChangeArrowheads="1"/>
          </p:cNvSpPr>
          <p:nvPr/>
        </p:nvSpPr>
        <p:spPr bwMode="auto">
          <a:xfrm>
            <a:off x="5214938" y="1220788"/>
            <a:ext cx="4883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CC"/>
                </a:solidFill>
                <a:effectLst/>
                <a:uLnTx/>
                <a:uFillTx/>
                <a:latin typeface="Comic Sans MS" panose="030F0702030302020204" pitchFamily="66" charset="0"/>
                <a:ea typeface="+mn-ea"/>
                <a:cs typeface="+mn-cs"/>
              </a:rPr>
              <a:t>Macroscopic Quantum Tunneling (though barrier)</a:t>
            </a:r>
          </a:p>
        </p:txBody>
      </p:sp>
      <p:sp>
        <p:nvSpPr>
          <p:cNvPr id="60421" name="TextBox 52"/>
          <p:cNvSpPr txBox="1">
            <a:spLocks noChangeArrowheads="1"/>
          </p:cNvSpPr>
          <p:nvPr/>
        </p:nvSpPr>
        <p:spPr bwMode="auto">
          <a:xfrm>
            <a:off x="4441825" y="4357688"/>
            <a:ext cx="2909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I(</a:t>
            </a: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 = I</a:t>
            </a:r>
            <a:r>
              <a:rPr kumimoji="0" lang="en-US" altLang="en-US" sz="16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c1</a:t>
            </a: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 sin() + I</a:t>
            </a:r>
            <a:r>
              <a:rPr kumimoji="0" lang="en-US" altLang="en-US" sz="16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c2</a:t>
            </a: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 sin(/2)</a:t>
            </a:r>
            <a:endPar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endParaRPr>
          </a:p>
        </p:txBody>
      </p:sp>
      <p:sp>
        <p:nvSpPr>
          <p:cNvPr id="60422" name="TextBox 53"/>
          <p:cNvSpPr txBox="1">
            <a:spLocks noChangeArrowheads="1"/>
          </p:cNvSpPr>
          <p:nvPr/>
        </p:nvSpPr>
        <p:spPr bwMode="auto">
          <a:xfrm>
            <a:off x="7400925" y="4379913"/>
            <a:ext cx="228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CC"/>
                </a:solidFill>
                <a:effectLst/>
                <a:uLnTx/>
                <a:uFillTx/>
                <a:latin typeface="Comic Sans MS" panose="030F0702030302020204" pitchFamily="66" charset="0"/>
                <a:ea typeface="+mn-ea"/>
                <a:cs typeface="+mn-cs"/>
              </a:rPr>
              <a:t>Two barrier heights ~</a:t>
            </a:r>
          </a:p>
        </p:txBody>
      </p:sp>
      <p:sp>
        <p:nvSpPr>
          <p:cNvPr id="60423" name="Rectangle 1"/>
          <p:cNvSpPr>
            <a:spLocks noChangeArrowheads="1"/>
          </p:cNvSpPr>
          <p:nvPr/>
        </p:nvSpPr>
        <p:spPr bwMode="auto">
          <a:xfrm>
            <a:off x="9574213" y="4364038"/>
            <a:ext cx="9286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CC"/>
                </a:solidFill>
                <a:effectLst/>
                <a:uLnTx/>
                <a:uFillTx/>
                <a:latin typeface="Comic Sans MS" panose="030F0702030302020204" pitchFamily="66" charset="0"/>
                <a:ea typeface="+mn-ea"/>
                <a:cs typeface="+mn-cs"/>
              </a:rPr>
              <a:t>I</a:t>
            </a:r>
            <a:r>
              <a:rPr kumimoji="0" lang="en-US" altLang="en-US" sz="1600" b="0" i="0" u="none" strike="noStrike" kern="1200" cap="none" spc="0" normalizeH="0" baseline="-25000" noProof="0" smtClean="0">
                <a:ln>
                  <a:noFill/>
                </a:ln>
                <a:solidFill>
                  <a:srgbClr val="0000CC"/>
                </a:solidFill>
                <a:effectLst/>
                <a:uLnTx/>
                <a:uFillTx/>
                <a:latin typeface="Comic Sans MS" panose="030F0702030302020204" pitchFamily="66" charset="0"/>
                <a:ea typeface="+mn-ea"/>
                <a:cs typeface="+mn-cs"/>
              </a:rPr>
              <a:t>c1</a:t>
            </a:r>
            <a:r>
              <a:rPr kumimoji="0" lang="en-US" altLang="en-US" sz="1600" b="0" i="0" u="none" strike="noStrike" kern="1200" cap="none" spc="0" normalizeH="0" baseline="0" noProof="0" smtClean="0">
                <a:ln>
                  <a:noFill/>
                </a:ln>
                <a:solidFill>
                  <a:srgbClr val="0000CC"/>
                </a:solidFill>
                <a:effectLst/>
                <a:uLnTx/>
                <a:uFillTx/>
                <a:latin typeface="Comic Sans MS" panose="030F0702030302020204" pitchFamily="66" charset="0"/>
                <a:ea typeface="+mn-ea"/>
                <a:cs typeface="+mn-cs"/>
              </a:rPr>
              <a:t> </a:t>
            </a:r>
            <a:r>
              <a:rPr kumimoji="0" lang="en-US" altLang="en-US" sz="1600" b="0" i="0" u="none" strike="noStrike" kern="1200" cap="none" spc="0" normalizeH="0" baseline="0" noProof="0" smtClean="0">
                <a:ln>
                  <a:noFill/>
                </a:ln>
                <a:solidFill>
                  <a:srgbClr val="0000CC"/>
                </a:solidFill>
                <a:effectLst/>
                <a:uLnTx/>
                <a:uFillTx/>
                <a:latin typeface="Comic Sans MS" panose="030F0702030302020204" pitchFamily="66" charset="0"/>
                <a:ea typeface="+mn-ea"/>
                <a:cs typeface="+mn-cs"/>
                <a:sym typeface="Symbol" panose="05050102010706020507" pitchFamily="18" charset="2"/>
              </a:rPr>
              <a:t></a:t>
            </a:r>
            <a:r>
              <a:rPr kumimoji="0" lang="en-US" altLang="en-US" sz="1600" b="0" i="0" u="none" strike="noStrike" kern="1200" cap="none" spc="0" normalizeH="0" baseline="0" noProof="0" smtClean="0">
                <a:ln>
                  <a:noFill/>
                </a:ln>
                <a:solidFill>
                  <a:srgbClr val="0000CC"/>
                </a:solidFill>
                <a:effectLst/>
                <a:uLnTx/>
                <a:uFillTx/>
                <a:latin typeface="Comic Sans MS" panose="030F0702030302020204" pitchFamily="66" charset="0"/>
                <a:ea typeface="+mn-ea"/>
                <a:cs typeface="+mn-cs"/>
              </a:rPr>
              <a:t> I</a:t>
            </a:r>
            <a:r>
              <a:rPr kumimoji="0" lang="en-US" altLang="en-US" sz="1600" b="0" i="0" u="none" strike="noStrike" kern="1200" cap="none" spc="0" normalizeH="0" baseline="-25000" noProof="0" smtClean="0">
                <a:ln>
                  <a:noFill/>
                </a:ln>
                <a:solidFill>
                  <a:srgbClr val="0000CC"/>
                </a:solidFill>
                <a:effectLst/>
                <a:uLnTx/>
                <a:uFillTx/>
                <a:latin typeface="Comic Sans MS" panose="030F0702030302020204" pitchFamily="66" charset="0"/>
                <a:ea typeface="+mn-ea"/>
                <a:cs typeface="+mn-cs"/>
              </a:rPr>
              <a:t>c2</a:t>
            </a:r>
          </a:p>
        </p:txBody>
      </p:sp>
      <p:pic>
        <p:nvPicPr>
          <p:cNvPr id="60426" name="Picture 1"/>
          <p:cNvPicPr>
            <a:picLocks noChangeAspect="1"/>
          </p:cNvPicPr>
          <p:nvPr/>
        </p:nvPicPr>
        <p:blipFill>
          <a:blip r:embed="rId2" cstate="print">
            <a:extLst>
              <a:ext uri="{28A0092B-C50C-407E-A947-70E740481C1C}">
                <a14:useLocalDpi xmlns:a14="http://schemas.microsoft.com/office/drawing/2010/main" val="0"/>
              </a:ext>
            </a:extLst>
          </a:blip>
          <a:srcRect l="47739"/>
          <a:stretch>
            <a:fillRect/>
          </a:stretch>
        </p:blipFill>
        <p:spPr bwMode="auto">
          <a:xfrm>
            <a:off x="2884488" y="4841875"/>
            <a:ext cx="244157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10"/>
          <p:cNvPicPr>
            <a:picLocks noChangeAspect="1"/>
          </p:cNvPicPr>
          <p:nvPr/>
        </p:nvPicPr>
        <p:blipFill>
          <a:blip r:embed="rId2" cstate="print">
            <a:extLst>
              <a:ext uri="{28A0092B-C50C-407E-A947-70E740481C1C}">
                <a14:useLocalDpi xmlns:a14="http://schemas.microsoft.com/office/drawing/2010/main" val="0"/>
              </a:ext>
            </a:extLst>
          </a:blip>
          <a:srcRect r="53279"/>
          <a:stretch>
            <a:fillRect/>
          </a:stretch>
        </p:blipFill>
        <p:spPr bwMode="auto">
          <a:xfrm>
            <a:off x="3221038" y="2547938"/>
            <a:ext cx="1884362"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p:cNvSpPr/>
          <p:nvPr/>
        </p:nvSpPr>
        <p:spPr>
          <a:xfrm>
            <a:off x="2451100" y="908050"/>
            <a:ext cx="2392363" cy="808038"/>
          </a:xfrm>
          <a:custGeom>
            <a:avLst/>
            <a:gdLst>
              <a:gd name="connsiteX0" fmla="*/ 0 w 2531492"/>
              <a:gd name="connsiteY0" fmla="*/ 0 h 738727"/>
              <a:gd name="connsiteX1" fmla="*/ 319815 w 2531492"/>
              <a:gd name="connsiteY1" fmla="*/ 319815 h 738727"/>
              <a:gd name="connsiteX2" fmla="*/ 716205 w 2531492"/>
              <a:gd name="connsiteY2" fmla="*/ 554045 h 738727"/>
              <a:gd name="connsiteX3" fmla="*/ 1099082 w 2531492"/>
              <a:gd name="connsiteY3" fmla="*/ 527019 h 738727"/>
              <a:gd name="connsiteX4" fmla="*/ 1292773 w 2531492"/>
              <a:gd name="connsiteY4" fmla="*/ 400895 h 738727"/>
              <a:gd name="connsiteX5" fmla="*/ 1531508 w 2531492"/>
              <a:gd name="connsiteY5" fmla="*/ 175673 h 738727"/>
              <a:gd name="connsiteX6" fmla="*/ 1756730 w 2531492"/>
              <a:gd name="connsiteY6" fmla="*/ 117115 h 738727"/>
              <a:gd name="connsiteX7" fmla="*/ 2036004 w 2531492"/>
              <a:gd name="connsiteY7" fmla="*/ 247744 h 738727"/>
              <a:gd name="connsiteX8" fmla="*/ 2306270 w 2531492"/>
              <a:gd name="connsiteY8" fmla="*/ 490983 h 738727"/>
              <a:gd name="connsiteX9" fmla="*/ 2531492 w 2531492"/>
              <a:gd name="connsiteY9" fmla="*/ 738727 h 73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492" h="738727">
                <a:moveTo>
                  <a:pt x="0" y="0"/>
                </a:moveTo>
                <a:cubicBezTo>
                  <a:pt x="100223" y="113737"/>
                  <a:pt x="200447" y="227474"/>
                  <a:pt x="319815" y="319815"/>
                </a:cubicBezTo>
                <a:cubicBezTo>
                  <a:pt x="439183" y="412156"/>
                  <a:pt x="586327" y="519511"/>
                  <a:pt x="716205" y="554045"/>
                </a:cubicBezTo>
                <a:cubicBezTo>
                  <a:pt x="846083" y="588579"/>
                  <a:pt x="1002987" y="552544"/>
                  <a:pt x="1099082" y="527019"/>
                </a:cubicBezTo>
                <a:cubicBezTo>
                  <a:pt x="1195177" y="501494"/>
                  <a:pt x="1220702" y="459453"/>
                  <a:pt x="1292773" y="400895"/>
                </a:cubicBezTo>
                <a:cubicBezTo>
                  <a:pt x="1364844" y="342337"/>
                  <a:pt x="1454182" y="222970"/>
                  <a:pt x="1531508" y="175673"/>
                </a:cubicBezTo>
                <a:cubicBezTo>
                  <a:pt x="1608834" y="128376"/>
                  <a:pt x="1672647" y="105103"/>
                  <a:pt x="1756730" y="117115"/>
                </a:cubicBezTo>
                <a:cubicBezTo>
                  <a:pt x="1840813" y="129127"/>
                  <a:pt x="1944414" y="185433"/>
                  <a:pt x="2036004" y="247744"/>
                </a:cubicBezTo>
                <a:cubicBezTo>
                  <a:pt x="2127594" y="310055"/>
                  <a:pt x="2223689" y="409153"/>
                  <a:pt x="2306270" y="490983"/>
                </a:cubicBezTo>
                <a:cubicBezTo>
                  <a:pt x="2388851" y="572813"/>
                  <a:pt x="2502213" y="698187"/>
                  <a:pt x="2531492" y="73872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Arc 1"/>
          <p:cNvSpPr/>
          <p:nvPr/>
        </p:nvSpPr>
        <p:spPr>
          <a:xfrm>
            <a:off x="3733800" y="881063"/>
            <a:ext cx="860425" cy="498475"/>
          </a:xfrm>
          <a:prstGeom prst="arc">
            <a:avLst>
              <a:gd name="adj1" fmla="val 11519580"/>
              <a:gd name="adj2" fmla="val 0"/>
            </a:avLst>
          </a:prstGeom>
          <a:ln w="38100">
            <a:solidFill>
              <a:srgbClr val="00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6" name="Straight Arrow Connector 5"/>
          <p:cNvCxnSpPr/>
          <p:nvPr/>
        </p:nvCxnSpPr>
        <p:spPr>
          <a:xfrm flipV="1">
            <a:off x="3733800" y="1454150"/>
            <a:ext cx="744538" cy="9525"/>
          </a:xfrm>
          <a:prstGeom prst="straightConnector1">
            <a:avLst/>
          </a:prstGeom>
          <a:ln w="381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168650" y="1371600"/>
            <a:ext cx="141288" cy="1444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52"/>
          <p:cNvSpPr txBox="1">
            <a:spLocks noChangeArrowheads="1"/>
          </p:cNvSpPr>
          <p:nvPr/>
        </p:nvSpPr>
        <p:spPr bwMode="auto">
          <a:xfrm>
            <a:off x="4830763" y="2039938"/>
            <a:ext cx="1911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I(</a:t>
            </a: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 = I</a:t>
            </a:r>
            <a:r>
              <a:rPr kumimoji="0" lang="en-US" altLang="en-US" sz="16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c</a:t>
            </a: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 sin()</a:t>
            </a:r>
            <a:endPar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endParaRPr>
          </a:p>
        </p:txBody>
      </p:sp>
      <p:sp>
        <p:nvSpPr>
          <p:cNvPr id="10" name="Rectangle 9"/>
          <p:cNvSpPr>
            <a:spLocks noChangeArrowheads="1"/>
          </p:cNvSpPr>
          <p:nvPr/>
        </p:nvSpPr>
        <p:spPr bwMode="auto">
          <a:xfrm>
            <a:off x="2001838" y="2089150"/>
            <a:ext cx="1979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S-I-S junction </a:t>
            </a:r>
          </a:p>
        </p:txBody>
      </p:sp>
      <p:sp>
        <p:nvSpPr>
          <p:cNvPr id="11" name="Rectangle 10"/>
          <p:cNvSpPr>
            <a:spLocks noChangeArrowheads="1"/>
          </p:cNvSpPr>
          <p:nvPr/>
        </p:nvSpPr>
        <p:spPr bwMode="auto">
          <a:xfrm>
            <a:off x="1963738" y="4348163"/>
            <a:ext cx="2141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S-TI-S junction </a:t>
            </a:r>
          </a:p>
        </p:txBody>
      </p:sp>
      <p:sp>
        <p:nvSpPr>
          <p:cNvPr id="26" name="TextBox 53"/>
          <p:cNvSpPr txBox="1">
            <a:spLocks noChangeArrowheads="1"/>
          </p:cNvSpPr>
          <p:nvPr/>
        </p:nvSpPr>
        <p:spPr bwMode="auto">
          <a:xfrm>
            <a:off x="7043738" y="2039938"/>
            <a:ext cx="2744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CC"/>
                </a:solidFill>
                <a:effectLst/>
                <a:uLnTx/>
                <a:uFillTx/>
                <a:latin typeface="Comic Sans MS" panose="030F0702030302020204" pitchFamily="66" charset="0"/>
                <a:ea typeface="+mn-ea"/>
                <a:cs typeface="+mn-cs"/>
              </a:rPr>
              <a:t>single barrier heights ~ I</a:t>
            </a:r>
            <a:r>
              <a:rPr kumimoji="0" lang="en-US" altLang="en-US" sz="1600" b="0" i="0" u="none" strike="noStrike" kern="1200" cap="none" spc="0" normalizeH="0" baseline="-25000" noProof="0" smtClean="0">
                <a:ln>
                  <a:noFill/>
                </a:ln>
                <a:solidFill>
                  <a:srgbClr val="0000CC"/>
                </a:solidFill>
                <a:effectLst/>
                <a:uLnTx/>
                <a:uFillTx/>
                <a:latin typeface="Comic Sans MS" panose="030F0702030302020204" pitchFamily="66" charset="0"/>
                <a:ea typeface="+mn-ea"/>
                <a:cs typeface="+mn-cs"/>
              </a:rPr>
              <a:t>c</a:t>
            </a:r>
            <a:endParaRPr kumimoji="0" lang="en-US" altLang="en-US" sz="1600" b="0" i="0" u="none" strike="noStrike" kern="1200" cap="none" spc="0" normalizeH="0" baseline="0" noProof="0" smtClean="0">
              <a:ln>
                <a:noFill/>
              </a:ln>
              <a:solidFill>
                <a:srgbClr val="0000CC"/>
              </a:solidFill>
              <a:effectLst/>
              <a:uLnTx/>
              <a:uFillTx/>
              <a:latin typeface="Comic Sans MS" panose="030F0702030302020204" pitchFamily="66" charset="0"/>
              <a:ea typeface="+mn-ea"/>
              <a:cs typeface="+mn-cs"/>
            </a:endParaRPr>
          </a:p>
        </p:txBody>
      </p:sp>
      <p:sp>
        <p:nvSpPr>
          <p:cNvPr id="27" name="TextBox 26"/>
          <p:cNvSpPr txBox="1">
            <a:spLocks noChangeArrowheads="1"/>
          </p:cNvSpPr>
          <p:nvPr/>
        </p:nvSpPr>
        <p:spPr bwMode="auto">
          <a:xfrm>
            <a:off x="3054350" y="3005138"/>
            <a:ext cx="3714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U</a:t>
            </a:r>
          </a:p>
        </p:txBody>
      </p:sp>
      <p:sp>
        <p:nvSpPr>
          <p:cNvPr id="28" name="TextBox 27"/>
          <p:cNvSpPr txBox="1">
            <a:spLocks noChangeArrowheads="1"/>
          </p:cNvSpPr>
          <p:nvPr/>
        </p:nvSpPr>
        <p:spPr bwMode="auto">
          <a:xfrm>
            <a:off x="2805113" y="5405438"/>
            <a:ext cx="3524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U</a:t>
            </a:r>
          </a:p>
        </p:txBody>
      </p:sp>
      <p:sp>
        <p:nvSpPr>
          <p:cNvPr id="29" name="TextBox 28"/>
          <p:cNvSpPr txBox="1">
            <a:spLocks noChangeArrowheads="1"/>
          </p:cNvSpPr>
          <p:nvPr/>
        </p:nvSpPr>
        <p:spPr bwMode="auto">
          <a:xfrm>
            <a:off x="4075113" y="3906838"/>
            <a:ext cx="4587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Symbol" panose="05050102010706020507" pitchFamily="18" charset="2"/>
              </a:rPr>
              <a:t>  </a:t>
            </a:r>
            <a:endParaRPr kumimoji="0" lang="en-US"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0" name="TextBox 29"/>
          <p:cNvSpPr txBox="1">
            <a:spLocks noChangeArrowheads="1"/>
          </p:cNvSpPr>
          <p:nvPr/>
        </p:nvSpPr>
        <p:spPr bwMode="auto">
          <a:xfrm>
            <a:off x="4019550" y="6408738"/>
            <a:ext cx="4318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Symbol" panose="05050102010706020507" pitchFamily="18" charset="2"/>
              </a:rPr>
              <a:t>  </a:t>
            </a:r>
            <a:endPar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1" name="TextBox 30"/>
          <p:cNvSpPr txBox="1">
            <a:spLocks noChangeArrowheads="1"/>
          </p:cNvSpPr>
          <p:nvPr/>
        </p:nvSpPr>
        <p:spPr bwMode="auto">
          <a:xfrm>
            <a:off x="3033713" y="3021013"/>
            <a:ext cx="3524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U</a:t>
            </a:r>
          </a:p>
        </p:txBody>
      </p:sp>
      <p:sp>
        <p:nvSpPr>
          <p:cNvPr id="32" name="TextBox 31"/>
          <p:cNvSpPr txBox="1">
            <a:spLocks noChangeArrowheads="1"/>
          </p:cNvSpPr>
          <p:nvPr/>
        </p:nvSpPr>
        <p:spPr bwMode="auto">
          <a:xfrm>
            <a:off x="4056063" y="3921125"/>
            <a:ext cx="433387"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Symbol" panose="05050102010706020507" pitchFamily="18" charset="2"/>
              </a:rPr>
              <a:t>  </a:t>
            </a:r>
            <a:endPar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rcRect l="49672" t="15279" r="11819" b="17528"/>
          <a:stretch>
            <a:fillRect/>
          </a:stretch>
        </p:blipFill>
        <p:spPr bwMode="auto">
          <a:xfrm>
            <a:off x="6421438" y="2576513"/>
            <a:ext cx="3036887"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rcRect l="39455" t="13945" r="19354" b="19577"/>
          <a:stretch>
            <a:fillRect/>
          </a:stretch>
        </p:blipFill>
        <p:spPr bwMode="auto">
          <a:xfrm>
            <a:off x="6224588" y="5202238"/>
            <a:ext cx="30400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Arrow Connector 34"/>
          <p:cNvCxnSpPr/>
          <p:nvPr/>
        </p:nvCxnSpPr>
        <p:spPr>
          <a:xfrm flipH="1" flipV="1">
            <a:off x="6421438" y="2695575"/>
            <a:ext cx="0" cy="13001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6224588" y="5180013"/>
            <a:ext cx="0" cy="12985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421438" y="3984625"/>
            <a:ext cx="33670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6229350" y="6464300"/>
            <a:ext cx="336708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a:spLocks noChangeArrowheads="1"/>
          </p:cNvSpPr>
          <p:nvPr/>
        </p:nvSpPr>
        <p:spPr bwMode="auto">
          <a:xfrm>
            <a:off x="5937250" y="3052763"/>
            <a:ext cx="438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P</a:t>
            </a:r>
          </a:p>
        </p:txBody>
      </p:sp>
      <p:sp>
        <p:nvSpPr>
          <p:cNvPr id="49" name="TextBox 48"/>
          <p:cNvSpPr txBox="1">
            <a:spLocks noChangeArrowheads="1"/>
          </p:cNvSpPr>
          <p:nvPr/>
        </p:nvSpPr>
        <p:spPr bwMode="auto">
          <a:xfrm>
            <a:off x="5783263" y="5594350"/>
            <a:ext cx="43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P</a:t>
            </a:r>
          </a:p>
        </p:txBody>
      </p:sp>
      <p:sp>
        <p:nvSpPr>
          <p:cNvPr id="70688" name="TextBox 85"/>
          <p:cNvSpPr txBox="1">
            <a:spLocks noChangeArrowheads="1"/>
          </p:cNvSpPr>
          <p:nvPr/>
        </p:nvSpPr>
        <p:spPr bwMode="auto">
          <a:xfrm>
            <a:off x="7956550" y="6464300"/>
            <a:ext cx="295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Consolas" panose="020B0609020204030204" pitchFamily="49" charset="0"/>
                <a:ea typeface="+mn-ea"/>
                <a:cs typeface="Tahoma" panose="020B0604030504040204" pitchFamily="34" charset="0"/>
              </a:rPr>
              <a:t>I</a:t>
            </a:r>
          </a:p>
        </p:txBody>
      </p:sp>
      <p:sp>
        <p:nvSpPr>
          <p:cNvPr id="52" name="TextBox 85"/>
          <p:cNvSpPr txBox="1">
            <a:spLocks noChangeArrowheads="1"/>
          </p:cNvSpPr>
          <p:nvPr/>
        </p:nvSpPr>
        <p:spPr bwMode="auto">
          <a:xfrm>
            <a:off x="7735888" y="3970338"/>
            <a:ext cx="295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Consolas" panose="020B0609020204030204" pitchFamily="49" charset="0"/>
                <a:ea typeface="+mn-ea"/>
                <a:cs typeface="Tahoma" panose="020B0604030504040204" pitchFamily="34" charset="0"/>
              </a:rPr>
              <a:t>I</a:t>
            </a:r>
          </a:p>
        </p:txBody>
      </p:sp>
      <p:sp>
        <p:nvSpPr>
          <p:cNvPr id="53" name="TextBox 49"/>
          <p:cNvSpPr txBox="1">
            <a:spLocks noChangeArrowheads="1"/>
          </p:cNvSpPr>
          <p:nvPr/>
        </p:nvSpPr>
        <p:spPr bwMode="auto">
          <a:xfrm>
            <a:off x="8215313" y="2727325"/>
            <a:ext cx="15732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Single distribution</a:t>
            </a:r>
          </a:p>
        </p:txBody>
      </p:sp>
      <p:sp>
        <p:nvSpPr>
          <p:cNvPr id="54" name="TextBox 49"/>
          <p:cNvSpPr txBox="1">
            <a:spLocks noChangeArrowheads="1"/>
          </p:cNvSpPr>
          <p:nvPr/>
        </p:nvSpPr>
        <p:spPr bwMode="auto">
          <a:xfrm>
            <a:off x="8901113" y="5113338"/>
            <a:ext cx="15716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Bimodal distribution</a:t>
            </a:r>
          </a:p>
        </p:txBody>
      </p:sp>
    </p:spTree>
    <p:extLst>
      <p:ext uri="{BB962C8B-B14F-4D97-AF65-F5344CB8AC3E}">
        <p14:creationId xmlns:p14="http://schemas.microsoft.com/office/powerpoint/2010/main" val="1624494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4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04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04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4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04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p:bldP spid="60422" grpId="0"/>
      <p:bldP spid="60423" grpId="0"/>
      <p:bldP spid="23" grpId="0"/>
      <p:bldP spid="10" grpId="0"/>
      <p:bldP spid="11" grpId="0"/>
      <p:bldP spid="26" grpId="0"/>
      <p:bldP spid="27" grpId="0" animBg="1"/>
      <p:bldP spid="28" grpId="0" animBg="1"/>
      <p:bldP spid="29" grpId="0" animBg="1"/>
      <p:bldP spid="30" grpId="0" animBg="1"/>
      <p:bldP spid="31" grpId="0" animBg="1"/>
      <p:bldP spid="32" grpId="0" animBg="1"/>
      <p:bldP spid="47" grpId="0"/>
      <p:bldP spid="49" grpId="0"/>
      <p:bldP spid="52" grpId="0"/>
      <p:bldP spid="53" grpId="0"/>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9402" y="3159968"/>
            <a:ext cx="9378077" cy="3431368"/>
          </a:xfrm>
          <a:prstGeom prst="rect">
            <a:avLst/>
          </a:prstGeom>
        </p:spPr>
      </p:pic>
      <p:pic>
        <p:nvPicPr>
          <p:cNvPr id="3" name="Picture 2"/>
          <p:cNvPicPr>
            <a:picLocks noChangeAspect="1"/>
          </p:cNvPicPr>
          <p:nvPr/>
        </p:nvPicPr>
        <p:blipFill>
          <a:blip r:embed="rId3"/>
          <a:stretch>
            <a:fillRect/>
          </a:stretch>
        </p:blipFill>
        <p:spPr>
          <a:xfrm>
            <a:off x="1919745" y="57430"/>
            <a:ext cx="7431890" cy="2786959"/>
          </a:xfrm>
          <a:prstGeom prst="rect">
            <a:avLst/>
          </a:prstGeom>
        </p:spPr>
      </p:pic>
      <p:sp>
        <p:nvSpPr>
          <p:cNvPr id="4" name="Rectangle 3"/>
          <p:cNvSpPr/>
          <p:nvPr/>
        </p:nvSpPr>
        <p:spPr>
          <a:xfrm>
            <a:off x="3651380" y="1053100"/>
            <a:ext cx="8173616" cy="307777"/>
          </a:xfrm>
          <a:prstGeom prst="rect">
            <a:avLst/>
          </a:prstGeom>
        </p:spPr>
        <p:txBody>
          <a:bodyPr wrap="square">
            <a:spAutoFit/>
          </a:bodyPr>
          <a:lstStyle/>
          <a:p>
            <a:r>
              <a:rPr lang="en-US" sz="1400" dirty="0">
                <a:solidFill>
                  <a:srgbClr val="000000"/>
                </a:solidFill>
                <a:latin typeface="Lucida Grande"/>
              </a:rPr>
              <a:t>EPJ Special Topics volume on "New directions in the physics of one-dimensional electron systems"</a:t>
            </a:r>
            <a:endParaRPr lang="en-US" sz="1400" dirty="0"/>
          </a:p>
        </p:txBody>
      </p:sp>
    </p:spTree>
    <p:extLst>
      <p:ext uri="{BB962C8B-B14F-4D97-AF65-F5344CB8AC3E}">
        <p14:creationId xmlns:p14="http://schemas.microsoft.com/office/powerpoint/2010/main" val="1834163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p:cNvPicPr>
            <a:picLocks noChangeAspect="1"/>
          </p:cNvPicPr>
          <p:nvPr/>
        </p:nvPicPr>
        <p:blipFill>
          <a:blip r:embed="rId2">
            <a:extLst>
              <a:ext uri="{28A0092B-C50C-407E-A947-70E740481C1C}">
                <a14:useLocalDpi xmlns:a14="http://schemas.microsoft.com/office/drawing/2010/main" val="0"/>
              </a:ext>
            </a:extLst>
          </a:blip>
          <a:srcRect l="3401" r="7462"/>
          <a:stretch>
            <a:fillRect/>
          </a:stretch>
        </p:blipFill>
        <p:spPr bwMode="auto">
          <a:xfrm>
            <a:off x="661988" y="3252788"/>
            <a:ext cx="108680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itle 1"/>
          <p:cNvSpPr>
            <a:spLocks noGrp="1"/>
          </p:cNvSpPr>
          <p:nvPr>
            <p:ph type="title" idx="4294967295"/>
          </p:nvPr>
        </p:nvSpPr>
        <p:spPr>
          <a:xfrm>
            <a:off x="2073275" y="47625"/>
            <a:ext cx="7185025" cy="654050"/>
          </a:xfrm>
        </p:spPr>
        <p:txBody>
          <a:bodyPr/>
          <a:lstStyle/>
          <a:p>
            <a:pPr algn="ctr"/>
            <a:r>
              <a:rPr lang="en-US" altLang="en-US" sz="2000" b="1" smtClean="0">
                <a:solidFill>
                  <a:srgbClr val="C00000"/>
                </a:solidFill>
                <a:latin typeface="Comic Sans MS" panose="030F0702030302020204" pitchFamily="66" charset="0"/>
              </a:rPr>
              <a:t>Critical</a:t>
            </a:r>
            <a:r>
              <a:rPr lang="en-US" altLang="en-US" sz="2400" b="1" smtClean="0">
                <a:solidFill>
                  <a:srgbClr val="C00000"/>
                </a:solidFill>
                <a:latin typeface="Comic Sans MS" panose="030F0702030302020204" pitchFamily="66" charset="0"/>
              </a:rPr>
              <a:t> current switching distributions</a:t>
            </a:r>
          </a:p>
        </p:txBody>
      </p:sp>
      <p:sp>
        <p:nvSpPr>
          <p:cNvPr id="3" name="Content Placeholder 2">
            <a:extLst>
              <a:ext uri="{FF2B5EF4-FFF2-40B4-BE49-F238E27FC236}">
                <a16:creationId xmlns:a16="http://schemas.microsoft.com/office/drawing/2014/main" id="{38B2406B-015A-4231-B88F-8874E3E0F67F}"/>
              </a:ext>
            </a:extLst>
          </p:cNvPr>
          <p:cNvSpPr>
            <a:spLocks noGrp="1"/>
          </p:cNvSpPr>
          <p:nvPr>
            <p:ph idx="4294967295"/>
          </p:nvPr>
        </p:nvSpPr>
        <p:spPr>
          <a:xfrm>
            <a:off x="660400" y="777875"/>
            <a:ext cx="7194550" cy="1450975"/>
          </a:xfrm>
        </p:spPr>
        <p:txBody>
          <a:bodyPr>
            <a:noAutofit/>
          </a:bodyPr>
          <a:lstStyle/>
          <a:p>
            <a:pPr>
              <a:lnSpc>
                <a:spcPct val="130000"/>
              </a:lnSpc>
              <a:spcBef>
                <a:spcPts val="600"/>
              </a:spcBef>
              <a:defRPr/>
            </a:pPr>
            <a:r>
              <a:rPr lang="en-US" sz="1800" dirty="0" smtClean="0">
                <a:latin typeface="Comic Sans MS" panose="030F0702030302020204" pitchFamily="66" charset="0"/>
              </a:rPr>
              <a:t>Low-field distributions exhibit conventional single peak form characteristic of escape from washboard potential wells  </a:t>
            </a:r>
            <a:endParaRPr lang="en-US" sz="1800" dirty="0">
              <a:latin typeface="Comic Sans MS" panose="030F0702030302020204" pitchFamily="66" charset="0"/>
            </a:endParaRPr>
          </a:p>
          <a:p>
            <a:pPr>
              <a:lnSpc>
                <a:spcPct val="130000"/>
              </a:lnSpc>
              <a:spcBef>
                <a:spcPts val="600"/>
              </a:spcBef>
              <a:defRPr/>
            </a:pPr>
            <a:r>
              <a:rPr lang="en-US" sz="1800" dirty="0" smtClean="0">
                <a:latin typeface="Comic Sans MS" panose="030F0702030302020204" pitchFamily="66" charset="0"/>
              </a:rPr>
              <a:t>Above ~0.28</a:t>
            </a:r>
            <a:r>
              <a:rPr lang="en-US" sz="1800" dirty="0" smtClean="0">
                <a:latin typeface="Comic Sans MS" panose="030F0702030302020204" pitchFamily="66" charset="0"/>
                <a:sym typeface="Symbol" panose="05050102010706020507" pitchFamily="18" charset="2"/>
              </a:rPr>
              <a:t></a:t>
            </a:r>
            <a:r>
              <a:rPr lang="en-US" sz="1800" baseline="-25000" dirty="0" smtClean="0">
                <a:latin typeface="Comic Sans MS" panose="030F0702030302020204" pitchFamily="66" charset="0"/>
                <a:sym typeface="Symbol" panose="05050102010706020507" pitchFamily="18" charset="2"/>
              </a:rPr>
              <a:t>0</a:t>
            </a:r>
            <a:r>
              <a:rPr lang="en-US" sz="1800" dirty="0" smtClean="0">
                <a:latin typeface="Comic Sans MS" panose="030F0702030302020204" pitchFamily="66" charset="0"/>
                <a:sym typeface="Symbol" panose="05050102010706020507" pitchFamily="18" charset="2"/>
              </a:rPr>
              <a:t>, we observe </a:t>
            </a:r>
            <a:r>
              <a:rPr lang="en-US" sz="1800" dirty="0" smtClean="0">
                <a:latin typeface="Comic Sans MS" panose="030F0702030302020204" pitchFamily="66" charset="0"/>
              </a:rPr>
              <a:t>a broadened distribution --- bimodal but with intermediate states</a:t>
            </a:r>
          </a:p>
          <a:p>
            <a:pPr>
              <a:lnSpc>
                <a:spcPct val="130000"/>
              </a:lnSpc>
              <a:spcBef>
                <a:spcPts val="600"/>
              </a:spcBef>
              <a:defRPr/>
            </a:pPr>
            <a:r>
              <a:rPr lang="en-US" sz="1800" dirty="0" smtClean="0">
                <a:latin typeface="Comic Sans MS" panose="030F0702030302020204" pitchFamily="66" charset="0"/>
              </a:rPr>
              <a:t>Above ~0.55</a:t>
            </a:r>
            <a:r>
              <a:rPr lang="en-US" sz="1800" dirty="0" smtClean="0">
                <a:latin typeface="Comic Sans MS" panose="030F0702030302020204" pitchFamily="66" charset="0"/>
                <a:sym typeface="Symbol" panose="05050102010706020507" pitchFamily="18" charset="2"/>
              </a:rPr>
              <a:t></a:t>
            </a:r>
            <a:r>
              <a:rPr lang="en-US" sz="1800" baseline="-25000" dirty="0" smtClean="0">
                <a:latin typeface="Comic Sans MS" panose="030F0702030302020204" pitchFamily="66" charset="0"/>
                <a:sym typeface="Symbol" panose="05050102010706020507" pitchFamily="18" charset="2"/>
              </a:rPr>
              <a:t>0</a:t>
            </a:r>
            <a:r>
              <a:rPr lang="en-US" sz="1800" dirty="0" smtClean="0">
                <a:latin typeface="Comic Sans MS" panose="030F0702030302020204" pitchFamily="66" charset="0"/>
                <a:sym typeface="Symbol" panose="05050102010706020507" pitchFamily="18" charset="2"/>
              </a:rPr>
              <a:t>, distribution narrows when junction is no longer hysteretic </a:t>
            </a:r>
            <a:endParaRPr lang="en-US" sz="1800" dirty="0" smtClean="0">
              <a:latin typeface="Comic Sans MS" panose="030F0702030302020204" pitchFamily="66" charset="0"/>
            </a:endParaRPr>
          </a:p>
          <a:p>
            <a:pPr marL="0" indent="0">
              <a:lnSpc>
                <a:spcPct val="130000"/>
              </a:lnSpc>
              <a:spcBef>
                <a:spcPts val="600"/>
              </a:spcBef>
              <a:buFont typeface="Arial" panose="020B0604020202020204" pitchFamily="34" charset="0"/>
              <a:buNone/>
              <a:defRPr/>
            </a:pPr>
            <a:r>
              <a:rPr lang="en-US" sz="1800" dirty="0" smtClean="0">
                <a:latin typeface="Comic Sans MS" panose="030F0702030302020204" pitchFamily="66" charset="0"/>
              </a:rPr>
              <a:t>	</a:t>
            </a:r>
            <a:endParaRPr lang="en-US" sz="1800" dirty="0">
              <a:latin typeface="Comic Sans MS" panose="030F0702030302020204" pitchFamily="66" charset="0"/>
            </a:endParaRPr>
          </a:p>
        </p:txBody>
      </p:sp>
      <p:sp>
        <p:nvSpPr>
          <p:cNvPr id="8" name="TextBox 7">
            <a:extLst>
              <a:ext uri="{FF2B5EF4-FFF2-40B4-BE49-F238E27FC236}">
                <a16:creationId xmlns:a16="http://schemas.microsoft.com/office/drawing/2014/main" id="{2153A500-5DF7-4426-9E9D-98AE2C5EA365}"/>
              </a:ext>
            </a:extLst>
          </p:cNvPr>
          <p:cNvSpPr txBox="1">
            <a:spLocks noRot="1" noChangeAspect="1" noMove="1" noResize="1" noEditPoints="1" noAdjustHandles="1" noChangeArrowheads="1" noChangeShapeType="1" noTextEdit="1"/>
          </p:cNvSpPr>
          <p:nvPr/>
        </p:nvSpPr>
        <p:spPr>
          <a:xfrm>
            <a:off x="5062704" y="6409109"/>
            <a:ext cx="2066591" cy="369332"/>
          </a:xfrm>
          <a:prstGeom prst="rect">
            <a:avLst/>
          </a:prstGeom>
          <a:blipFill>
            <a:blip r:embed="rId3"/>
            <a:stretch>
              <a:fillRect l="-2353" t="-6557" r="-17059" b="-26230"/>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Comic Sans MS" panose="030F0702030302020204" pitchFamily="66" charset="0"/>
                <a:ea typeface="+mn-ea"/>
                <a:cs typeface="+mn-cs"/>
              </a:rPr>
              <a:t> </a:t>
            </a:r>
          </a:p>
        </p:txBody>
      </p:sp>
      <p:sp>
        <p:nvSpPr>
          <p:cNvPr id="71686" name="TextBox 9"/>
          <p:cNvSpPr txBox="1">
            <a:spLocks noChangeArrowheads="1"/>
          </p:cNvSpPr>
          <p:nvPr/>
        </p:nvSpPr>
        <p:spPr bwMode="auto">
          <a:xfrm rot="10800000">
            <a:off x="547688" y="4633913"/>
            <a:ext cx="46037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Count</a:t>
            </a:r>
          </a:p>
        </p:txBody>
      </p:sp>
      <p:pic>
        <p:nvPicPr>
          <p:cNvPr id="7168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05113" y="6075363"/>
            <a:ext cx="3143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8513" y="6073775"/>
            <a:ext cx="3143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62925" y="6073775"/>
            <a:ext cx="3143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24488" y="6073775"/>
            <a:ext cx="3143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62925" y="3521075"/>
            <a:ext cx="3143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05113" y="3506788"/>
            <a:ext cx="3143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24488" y="3506788"/>
            <a:ext cx="3143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4"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8513" y="3486150"/>
            <a:ext cx="3143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B157BA49-5DE7-4008-9293-0FA56E6445CF}"/>
              </a:ext>
            </a:extLst>
          </p:cNvPr>
          <p:cNvSpPr txBox="1">
            <a:spLocks noRot="1" noChangeAspect="1" noMove="1" noResize="1" noEditPoints="1" noAdjustHandles="1" noChangeArrowheads="1" noChangeShapeType="1" noTextEdit="1"/>
          </p:cNvSpPr>
          <p:nvPr/>
        </p:nvSpPr>
        <p:spPr>
          <a:xfrm>
            <a:off x="10548310" y="3687220"/>
            <a:ext cx="705578" cy="369332"/>
          </a:xfrm>
          <a:prstGeom prst="rect">
            <a:avLst/>
          </a:prstGeom>
          <a:blipFill>
            <a:blip r:embed="rId5"/>
            <a:stretch>
              <a:fillRect b="-1667"/>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Comic Sans MS" panose="030F0702030302020204" pitchFamily="66" charset="0"/>
                <a:ea typeface="+mn-ea"/>
                <a:cs typeface="+mn-cs"/>
              </a:rPr>
              <a:t> </a:t>
            </a:r>
          </a:p>
        </p:txBody>
      </p:sp>
      <p:sp>
        <p:nvSpPr>
          <p:cNvPr id="27" name="TextBox 26">
            <a:extLst>
              <a:ext uri="{FF2B5EF4-FFF2-40B4-BE49-F238E27FC236}">
                <a16:creationId xmlns:a16="http://schemas.microsoft.com/office/drawing/2014/main" id="{C48B2513-4B02-45C4-B9ED-33C07691C1A6}"/>
              </a:ext>
            </a:extLst>
          </p:cNvPr>
          <p:cNvSpPr txBox="1">
            <a:spLocks noRot="1" noChangeAspect="1" noMove="1" noResize="1" noEditPoints="1" noAdjustHandles="1" noChangeArrowheads="1" noChangeShapeType="1" noTextEdit="1"/>
          </p:cNvSpPr>
          <p:nvPr/>
        </p:nvSpPr>
        <p:spPr>
          <a:xfrm>
            <a:off x="8689813" y="3693580"/>
            <a:ext cx="1010148" cy="369332"/>
          </a:xfrm>
          <a:prstGeom prst="rect">
            <a:avLst/>
          </a:prstGeom>
          <a:blipFill>
            <a:blip r:embed="rId6"/>
            <a:stretch>
              <a:fillRect b="-1667"/>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Comic Sans MS" panose="030F0702030302020204" pitchFamily="66" charset="0"/>
                <a:ea typeface="+mn-ea"/>
                <a:cs typeface="+mn-cs"/>
              </a:rPr>
              <a:t> </a:t>
            </a:r>
          </a:p>
        </p:txBody>
      </p:sp>
      <p:sp>
        <p:nvSpPr>
          <p:cNvPr id="28" name="TextBox 27">
            <a:extLst>
              <a:ext uri="{FF2B5EF4-FFF2-40B4-BE49-F238E27FC236}">
                <a16:creationId xmlns:a16="http://schemas.microsoft.com/office/drawing/2014/main" id="{8183073F-100F-47F1-841D-96BFE76CD686}"/>
              </a:ext>
            </a:extLst>
          </p:cNvPr>
          <p:cNvSpPr txBox="1">
            <a:spLocks noRot="1" noChangeAspect="1" noMove="1" noResize="1" noEditPoints="1" noAdjustHandles="1" noChangeArrowheads="1" noChangeShapeType="1" noTextEdit="1"/>
          </p:cNvSpPr>
          <p:nvPr/>
        </p:nvSpPr>
        <p:spPr>
          <a:xfrm>
            <a:off x="6633535" y="4776697"/>
            <a:ext cx="881908" cy="369332"/>
          </a:xfrm>
          <a:prstGeom prst="rect">
            <a:avLst/>
          </a:prstGeom>
          <a:blipFill>
            <a:blip r:embed="rId7"/>
            <a:stretch>
              <a:fillRect b="-1667"/>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Comic Sans MS" panose="030F0702030302020204" pitchFamily="66" charset="0"/>
                <a:ea typeface="+mn-ea"/>
                <a:cs typeface="+mn-cs"/>
              </a:rPr>
              <a:t> </a:t>
            </a:r>
          </a:p>
        </p:txBody>
      </p:sp>
      <p:sp>
        <p:nvSpPr>
          <p:cNvPr id="29" name="TextBox 28">
            <a:extLst>
              <a:ext uri="{FF2B5EF4-FFF2-40B4-BE49-F238E27FC236}">
                <a16:creationId xmlns:a16="http://schemas.microsoft.com/office/drawing/2014/main" id="{3D24BD2B-46C3-4E6E-A2CA-9FC6C62D0985}"/>
              </a:ext>
            </a:extLst>
          </p:cNvPr>
          <p:cNvSpPr txBox="1">
            <a:spLocks noRot="1" noChangeAspect="1" noMove="1" noResize="1" noEditPoints="1" noAdjustHandles="1" noChangeArrowheads="1" noChangeShapeType="1" noTextEdit="1"/>
          </p:cNvSpPr>
          <p:nvPr/>
        </p:nvSpPr>
        <p:spPr>
          <a:xfrm>
            <a:off x="3922681" y="4776697"/>
            <a:ext cx="881908" cy="369332"/>
          </a:xfrm>
          <a:prstGeom prst="rect">
            <a:avLst/>
          </a:prstGeom>
          <a:blipFill>
            <a:blip r:embed="rId8"/>
            <a:stretch>
              <a:fillRect b="-1667"/>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Comic Sans MS" panose="030F0702030302020204" pitchFamily="66" charset="0"/>
                <a:ea typeface="+mn-ea"/>
                <a:cs typeface="+mn-cs"/>
              </a:rPr>
              <a:t> </a:t>
            </a:r>
          </a:p>
        </p:txBody>
      </p:sp>
      <p:sp>
        <p:nvSpPr>
          <p:cNvPr id="30" name="TextBox 29">
            <a:extLst>
              <a:ext uri="{FF2B5EF4-FFF2-40B4-BE49-F238E27FC236}">
                <a16:creationId xmlns:a16="http://schemas.microsoft.com/office/drawing/2014/main" id="{9E421A52-FF61-4104-8C27-836E12BBB435}"/>
              </a:ext>
            </a:extLst>
          </p:cNvPr>
          <p:cNvSpPr txBox="1">
            <a:spLocks noRot="1" noChangeAspect="1" noMove="1" noResize="1" noEditPoints="1" noAdjustHandles="1" noChangeArrowheads="1" noChangeShapeType="1" noTextEdit="1"/>
          </p:cNvSpPr>
          <p:nvPr/>
        </p:nvSpPr>
        <p:spPr>
          <a:xfrm>
            <a:off x="1751482" y="4408325"/>
            <a:ext cx="881908" cy="369332"/>
          </a:xfrm>
          <a:prstGeom prst="rect">
            <a:avLst/>
          </a:prstGeom>
          <a:blipFill>
            <a:blip r:embed="rId9"/>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Comic Sans MS" panose="030F0702030302020204" pitchFamily="66" charset="0"/>
                <a:ea typeface="+mn-ea"/>
                <a:cs typeface="+mn-cs"/>
              </a:rPr>
              <a:t> </a:t>
            </a:r>
          </a:p>
        </p:txBody>
      </p:sp>
      <p:pic>
        <p:nvPicPr>
          <p:cNvPr id="71700" name="Picture 30"/>
          <p:cNvPicPr>
            <a:picLocks noChangeAspect="1"/>
          </p:cNvPicPr>
          <p:nvPr/>
        </p:nvPicPr>
        <p:blipFill>
          <a:blip r:embed="rId10">
            <a:extLst>
              <a:ext uri="{28A0092B-C50C-407E-A947-70E740481C1C}">
                <a14:useLocalDpi xmlns:a14="http://schemas.microsoft.com/office/drawing/2010/main" val="0"/>
              </a:ext>
            </a:extLst>
          </a:blip>
          <a:srcRect r="10771"/>
          <a:stretch>
            <a:fillRect/>
          </a:stretch>
        </p:blipFill>
        <p:spPr bwMode="auto">
          <a:xfrm>
            <a:off x="8043863" y="538163"/>
            <a:ext cx="401955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10631488" y="798513"/>
            <a:ext cx="0" cy="2205037"/>
          </a:xfrm>
          <a:prstGeom prst="line">
            <a:avLst/>
          </a:prstGeom>
          <a:ln w="19050">
            <a:solidFill>
              <a:srgbClr val="000099"/>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0817225" y="798513"/>
            <a:ext cx="0" cy="2205037"/>
          </a:xfrm>
          <a:prstGeom prst="line">
            <a:avLst/>
          </a:prstGeom>
          <a:ln w="19050">
            <a:solidFill>
              <a:srgbClr val="000099"/>
            </a:solidFill>
            <a:prstDash val="dash"/>
          </a:ln>
        </p:spPr>
        <p:style>
          <a:lnRef idx="1">
            <a:schemeClr val="accent1"/>
          </a:lnRef>
          <a:fillRef idx="0">
            <a:schemeClr val="accent1"/>
          </a:fillRef>
          <a:effectRef idx="0">
            <a:schemeClr val="accent1"/>
          </a:effectRef>
          <a:fontRef idx="minor">
            <a:schemeClr val="tx1"/>
          </a:fontRef>
        </p:style>
      </p:cxnSp>
      <p:sp>
        <p:nvSpPr>
          <p:cNvPr id="71703" name="TextBox 6"/>
          <p:cNvSpPr txBox="1">
            <a:spLocks noChangeArrowheads="1"/>
          </p:cNvSpPr>
          <p:nvPr/>
        </p:nvSpPr>
        <p:spPr bwMode="auto">
          <a:xfrm>
            <a:off x="9667875" y="374650"/>
            <a:ext cx="933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0.28</a:t>
            </a:r>
            <a:r>
              <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sym typeface="Symbol" panose="05050102010706020507" pitchFamily="18" charset="2"/>
              </a:rPr>
              <a:t> </a:t>
            </a:r>
            <a:r>
              <a:rPr kumimoji="0" lang="en-US" altLang="en-US" sz="1800" b="0" i="0" u="none" strike="noStrike" kern="1200" cap="none" spc="0" normalizeH="0" baseline="-25000" noProof="0" smtClean="0">
                <a:ln>
                  <a:noFill/>
                </a:ln>
                <a:solidFill>
                  <a:srgbClr val="000099"/>
                </a:solidFill>
                <a:effectLst/>
                <a:uLnTx/>
                <a:uFillTx/>
                <a:latin typeface="Comic Sans MS" panose="030F0702030302020204" pitchFamily="66" charset="0"/>
                <a:ea typeface="+mn-ea"/>
                <a:cs typeface="+mn-cs"/>
                <a:sym typeface="Symbol" panose="05050102010706020507" pitchFamily="18" charset="2"/>
              </a:rPr>
              <a:t>0</a:t>
            </a:r>
            <a:endPar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endParaRPr>
          </a:p>
        </p:txBody>
      </p:sp>
      <p:sp>
        <p:nvSpPr>
          <p:cNvPr id="71704" name="TextBox 31"/>
          <p:cNvSpPr txBox="1">
            <a:spLocks noChangeArrowheads="1"/>
          </p:cNvSpPr>
          <p:nvPr/>
        </p:nvSpPr>
        <p:spPr bwMode="auto">
          <a:xfrm>
            <a:off x="10863263" y="374650"/>
            <a:ext cx="933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0.55</a:t>
            </a:r>
            <a:r>
              <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sym typeface="Symbol" panose="05050102010706020507" pitchFamily="18" charset="2"/>
              </a:rPr>
              <a:t> </a:t>
            </a:r>
            <a:r>
              <a:rPr kumimoji="0" lang="en-US" altLang="en-US" sz="1800" b="0" i="0" u="none" strike="noStrike" kern="1200" cap="none" spc="0" normalizeH="0" baseline="-25000" noProof="0" smtClean="0">
                <a:ln>
                  <a:noFill/>
                </a:ln>
                <a:solidFill>
                  <a:srgbClr val="000099"/>
                </a:solidFill>
                <a:effectLst/>
                <a:uLnTx/>
                <a:uFillTx/>
                <a:latin typeface="Comic Sans MS" panose="030F0702030302020204" pitchFamily="66" charset="0"/>
                <a:ea typeface="+mn-ea"/>
                <a:cs typeface="+mn-cs"/>
                <a:sym typeface="Symbol" panose="05050102010706020507" pitchFamily="18" charset="2"/>
              </a:rPr>
              <a:t>0</a:t>
            </a:r>
            <a:endPar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endParaRPr>
          </a:p>
        </p:txBody>
      </p:sp>
      <p:grpSp>
        <p:nvGrpSpPr>
          <p:cNvPr id="71705" name="Group 32"/>
          <p:cNvGrpSpPr>
            <a:grpSpLocks/>
          </p:cNvGrpSpPr>
          <p:nvPr/>
        </p:nvGrpSpPr>
        <p:grpSpPr bwMode="auto">
          <a:xfrm>
            <a:off x="4811713" y="3175000"/>
            <a:ext cx="3821112" cy="1357313"/>
            <a:chOff x="5280025" y="3238500"/>
            <a:chExt cx="3352800" cy="939800"/>
          </a:xfrm>
        </p:grpSpPr>
        <p:sp>
          <p:nvSpPr>
            <p:cNvPr id="34" name="Speech Bubble: Rectangle 4">
              <a:extLst>
                <a:ext uri="{FF2B5EF4-FFF2-40B4-BE49-F238E27FC236}">
                  <a16:creationId xmlns:a16="http://schemas.microsoft.com/office/drawing/2014/main" id="{CCF85AF3-DB9E-4D39-80BE-EFBAD35985DF}"/>
                </a:ext>
              </a:extLst>
            </p:cNvPr>
            <p:cNvSpPr/>
            <p:nvPr/>
          </p:nvSpPr>
          <p:spPr>
            <a:xfrm>
              <a:off x="5280025" y="3238500"/>
              <a:ext cx="3352800" cy="939800"/>
            </a:xfrm>
            <a:prstGeom prst="wedgeRectCallout">
              <a:avLst>
                <a:gd name="adj1" fmla="val -4924"/>
                <a:gd name="adj2" fmla="val 9290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7" name="Picture 1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67338" y="3409779"/>
              <a:ext cx="3171825" cy="59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947672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6" name="Object 1"/>
          <p:cNvGraphicFramePr>
            <a:graphicFrameLocks noChangeAspect="1"/>
          </p:cNvGraphicFramePr>
          <p:nvPr/>
        </p:nvGraphicFramePr>
        <p:xfrm>
          <a:off x="1724025" y="544513"/>
          <a:ext cx="7786688" cy="2805112"/>
        </p:xfrm>
        <a:graphic>
          <a:graphicData uri="http://schemas.openxmlformats.org/presentationml/2006/ole">
            <mc:AlternateContent xmlns:mc="http://schemas.openxmlformats.org/markup-compatibility/2006">
              <mc:Choice xmlns:v="urn:schemas-microsoft-com:vml" Requires="v">
                <p:oleObj spid="_x0000_s3083" name="Mathcad" r:id="rId4" imgW="7162800" imgH="2581275" progId="Mathcad">
                  <p:embed/>
                </p:oleObj>
              </mc:Choice>
              <mc:Fallback>
                <p:oleObj name="Mathcad" r:id="rId4" imgW="7162800" imgH="2581275" progId="Mathcad">
                  <p:embed/>
                  <p:pic>
                    <p:nvPicPr>
                      <p:cNvPr id="72706"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025" y="544513"/>
                        <a:ext cx="7786688" cy="2805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2707" name="Title 2"/>
          <p:cNvSpPr>
            <a:spLocks noGrp="1"/>
          </p:cNvSpPr>
          <p:nvPr>
            <p:ph type="title" idx="4294967295"/>
          </p:nvPr>
        </p:nvSpPr>
        <p:spPr>
          <a:xfrm>
            <a:off x="3667125" y="84138"/>
            <a:ext cx="4775200" cy="371475"/>
          </a:xfrm>
        </p:spPr>
        <p:txBody>
          <a:bodyPr/>
          <a:lstStyle/>
          <a:p>
            <a:r>
              <a:rPr lang="en-US" altLang="en-US" sz="2000" b="1" smtClean="0">
                <a:solidFill>
                  <a:srgbClr val="C00000"/>
                </a:solidFill>
                <a:latin typeface="Comic Sans MS" panose="030F0702030302020204" pitchFamily="66" charset="0"/>
              </a:rPr>
              <a:t>Modeling the switching distributions  </a:t>
            </a:r>
          </a:p>
        </p:txBody>
      </p:sp>
      <p:sp>
        <p:nvSpPr>
          <p:cNvPr id="72708" name="Content Placeholder 2"/>
          <p:cNvSpPr txBox="1">
            <a:spLocks/>
          </p:cNvSpPr>
          <p:nvPr/>
        </p:nvSpPr>
        <p:spPr bwMode="auto">
          <a:xfrm>
            <a:off x="1876425" y="3284538"/>
            <a:ext cx="8801100"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28600" marR="0" lvl="0" indent="-228600" algn="l" defTabSz="914400" rtl="0" eaLnBrk="1" fontAlgn="base" latinLnBrk="0" hangingPunct="1">
              <a:lnSpc>
                <a:spcPct val="120000"/>
              </a:lnSpc>
              <a:spcBef>
                <a:spcPct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Low-field distributions fit MQT form --- no temperature dependence observed  (expected for low-capacitance lateral junctions) </a:t>
            </a:r>
          </a:p>
          <a:p>
            <a:pPr marL="228600" marR="0" lvl="0" indent="-228600" algn="l" defTabSz="914400" rtl="0" eaLnBrk="1" fontAlgn="base" latinLnBrk="0" hangingPunct="1">
              <a:lnSpc>
                <a:spcPct val="120000"/>
              </a:lnSpc>
              <a:spcBef>
                <a:spcPct val="0"/>
              </a:spcBef>
              <a:spcAft>
                <a:spcPts val="900"/>
              </a:spcAft>
              <a:buClrTx/>
              <a:buSzTx/>
              <a:buFont typeface="Arial" panose="020B0604020202020204" pitchFamily="34" charset="0"/>
              <a:buChar char="•"/>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Intermediate region fits a bimodal critical current with splitting comparable to the node-lifting --- attribute this to sin(</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/2) contributions from MFs with different parity</a:t>
            </a:r>
          </a:p>
          <a:p>
            <a:pPr marL="228600" marR="0" lvl="0" indent="-228600" algn="l" defTabSz="914400" rtl="0" eaLnBrk="1" fontAlgn="base" latinLnBrk="0" hangingPunct="1">
              <a:lnSpc>
                <a:spcPct val="120000"/>
              </a:lnSpc>
              <a:spcBef>
                <a:spcPct val="0"/>
              </a:spcBef>
              <a:spcAft>
                <a:spcPts val="900"/>
              </a:spcAft>
              <a:buClrTx/>
              <a:buSzTx/>
              <a:buFont typeface="Arial" panose="020B0604020202020204" pitchFamily="34" charset="0"/>
              <a:buChar char="•"/>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Symbol" panose="05050102010706020507" pitchFamily="18" charset="2"/>
              </a:rPr>
              <a:t>Switching between distributions arises from parity transitions --- estimate parity transition rate to be ~ 20KHz  </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sym typeface="Wingdings 3" panose="05040102010807070707" pitchFamily="18" charset="2"/>
              </a:rPr>
              <a:t>  parity readout but with low fidelity </a:t>
            </a: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	</a:t>
            </a:r>
          </a:p>
        </p:txBody>
      </p:sp>
      <p:sp>
        <p:nvSpPr>
          <p:cNvPr id="72709" name="TextBox 4"/>
          <p:cNvSpPr txBox="1">
            <a:spLocks noChangeArrowheads="1"/>
          </p:cNvSpPr>
          <p:nvPr/>
        </p:nvSpPr>
        <p:spPr bwMode="auto">
          <a:xfrm>
            <a:off x="6113463" y="2862263"/>
            <a:ext cx="6350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I/I</a:t>
            </a:r>
            <a:r>
              <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rPr>
              <a:t>c</a:t>
            </a:r>
          </a:p>
        </p:txBody>
      </p:sp>
      <p:sp>
        <p:nvSpPr>
          <p:cNvPr id="7" name="Rectangle 6"/>
          <p:cNvSpPr/>
          <p:nvPr/>
        </p:nvSpPr>
        <p:spPr>
          <a:xfrm>
            <a:off x="1574800" y="987425"/>
            <a:ext cx="1447800" cy="2189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2711" name="TextBox 8"/>
          <p:cNvSpPr txBox="1">
            <a:spLocks noChangeArrowheads="1"/>
          </p:cNvSpPr>
          <p:nvPr/>
        </p:nvSpPr>
        <p:spPr bwMode="auto">
          <a:xfrm>
            <a:off x="2298700" y="1685925"/>
            <a:ext cx="601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P(I)</a:t>
            </a:r>
            <a:endParaRPr kumimoji="0" lang="en-US" altLang="en-US" sz="1800" b="0" i="0" u="none" strike="noStrike" kern="1200" cap="none" spc="0" normalizeH="0" baseline="-25000" noProof="0" smtClean="0">
              <a:ln>
                <a:noFill/>
              </a:ln>
              <a:solidFill>
                <a:srgbClr val="000000"/>
              </a:solidFill>
              <a:effectLst/>
              <a:uLnTx/>
              <a:uFillTx/>
              <a:latin typeface="Comic Sans MS" panose="030F0702030302020204" pitchFamily="66" charset="0"/>
              <a:ea typeface="+mn-ea"/>
              <a:cs typeface="+mn-cs"/>
            </a:endParaRPr>
          </a:p>
        </p:txBody>
      </p:sp>
      <p:sp>
        <p:nvSpPr>
          <p:cNvPr id="72712" name="TextBox 9"/>
          <p:cNvSpPr txBox="1">
            <a:spLocks noChangeArrowheads="1"/>
          </p:cNvSpPr>
          <p:nvPr/>
        </p:nvSpPr>
        <p:spPr bwMode="auto">
          <a:xfrm>
            <a:off x="5140325" y="804863"/>
            <a:ext cx="828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smtClean="0">
                <a:ln>
                  <a:noFill/>
                </a:ln>
                <a:solidFill>
                  <a:srgbClr val="000099"/>
                </a:solidFill>
                <a:effectLst/>
                <a:uLnTx/>
                <a:uFillTx/>
                <a:latin typeface="Arial" panose="020B0604020202020204" pitchFamily="34" charset="0"/>
                <a:ea typeface="+mn-ea"/>
                <a:cs typeface="Arial" panose="020B0604020202020204" pitchFamily="34" charset="0"/>
              </a:rPr>
              <a:t>0-parity</a:t>
            </a:r>
            <a:endParaRPr kumimoji="0" lang="en-US" altLang="en-US" sz="1500" b="0" i="0" u="none" strike="noStrike" kern="1200" cap="none" spc="0" normalizeH="0" baseline="-25000" noProof="0" smtClean="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72713" name="TextBox 10"/>
          <p:cNvSpPr txBox="1">
            <a:spLocks noChangeArrowheads="1"/>
          </p:cNvSpPr>
          <p:nvPr/>
        </p:nvSpPr>
        <p:spPr bwMode="auto">
          <a:xfrm>
            <a:off x="7326313" y="806450"/>
            <a:ext cx="82708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smtClean="0">
                <a:ln>
                  <a:noFill/>
                </a:ln>
                <a:solidFill>
                  <a:srgbClr val="006600"/>
                </a:solidFill>
                <a:effectLst/>
                <a:uLnTx/>
                <a:uFillTx/>
                <a:latin typeface="Arial" panose="020B0604020202020204" pitchFamily="34" charset="0"/>
                <a:ea typeface="+mn-ea"/>
                <a:cs typeface="Arial" panose="020B0604020202020204" pitchFamily="34" charset="0"/>
              </a:rPr>
              <a:t>1-parity</a:t>
            </a:r>
            <a:endParaRPr kumimoji="0" lang="en-US" altLang="en-US" sz="1500" b="0" i="0" u="none" strike="noStrike" kern="1200" cap="none" spc="0" normalizeH="0" baseline="-25000" noProof="0" smtClean="0">
              <a:ln>
                <a:noFill/>
              </a:ln>
              <a:solidFill>
                <a:srgbClr val="006600"/>
              </a:solidFill>
              <a:effectLst/>
              <a:uLnTx/>
              <a:uFillTx/>
              <a:latin typeface="Arial" panose="020B0604020202020204" pitchFamily="34" charset="0"/>
              <a:ea typeface="+mn-ea"/>
              <a:cs typeface="Arial" panose="020B0604020202020204" pitchFamily="34" charset="0"/>
            </a:endParaRPr>
          </a:p>
        </p:txBody>
      </p:sp>
      <p:sp>
        <p:nvSpPr>
          <p:cNvPr id="12" name="TextBox 10"/>
          <p:cNvSpPr txBox="1">
            <a:spLocks noChangeArrowheads="1"/>
          </p:cNvSpPr>
          <p:nvPr/>
        </p:nvSpPr>
        <p:spPr bwMode="auto">
          <a:xfrm>
            <a:off x="2932113" y="6084888"/>
            <a:ext cx="6805612"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First actual parity measurements made on a Majorana fermion </a:t>
            </a:r>
            <a:r>
              <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pair</a:t>
            </a:r>
            <a:r>
              <a:rPr kumimoji="0" lang="en-US" altLang="en-US" sz="20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 by us, and maybe by anyone. </a:t>
            </a:r>
            <a:endParaRPr kumimoji="0" lang="en-US" altLang="en-US" sz="2000" b="1"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endParaRPr>
          </a:p>
        </p:txBody>
      </p:sp>
      <p:sp>
        <p:nvSpPr>
          <p:cNvPr id="3" name="Rectangle 2"/>
          <p:cNvSpPr/>
          <p:nvPr/>
        </p:nvSpPr>
        <p:spPr>
          <a:xfrm>
            <a:off x="2073275" y="6026150"/>
            <a:ext cx="733425" cy="830263"/>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CC00"/>
                </a:solidFill>
                <a:effectLst>
                  <a:outerShdw blurRad="38100" dist="38100" dir="2700000" algn="tl">
                    <a:srgbClr val="000000">
                      <a:alpha val="43137"/>
                    </a:srgbClr>
                  </a:outerShdw>
                </a:effectLst>
                <a:uLnTx/>
                <a:uFillTx/>
                <a:latin typeface="Comic Sans MS" panose="030F0702030302020204" pitchFamily="66" charset="0"/>
                <a:ea typeface="+mn-ea"/>
                <a:cs typeface="+mn-cs"/>
                <a:sym typeface="Wingdings 2" panose="05020102010507070707" pitchFamily="18" charset="2"/>
              </a:rPr>
              <a:t></a:t>
            </a:r>
            <a:endParaRPr kumimoji="0" lang="en-US" sz="4800" b="0" i="0" u="none" strike="noStrike" kern="1200" cap="none" spc="0" normalizeH="0" baseline="0" noProof="0" dirty="0">
              <a:ln>
                <a:noFill/>
              </a:ln>
              <a:solidFill>
                <a:srgbClr val="FFCC00"/>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562228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idx="4294967295"/>
          </p:nvPr>
        </p:nvSpPr>
        <p:spPr>
          <a:xfrm>
            <a:off x="0" y="-28575"/>
            <a:ext cx="7185025" cy="654050"/>
          </a:xfrm>
        </p:spPr>
        <p:txBody>
          <a:bodyPr/>
          <a:lstStyle/>
          <a:p>
            <a:pPr algn="ctr"/>
            <a:r>
              <a:rPr lang="en-US" altLang="en-US" sz="2000" b="1" smtClean="0">
                <a:solidFill>
                  <a:srgbClr val="C00000"/>
                </a:solidFill>
                <a:latin typeface="Comic Sans MS" panose="030F0702030302020204" pitchFamily="66" charset="0"/>
              </a:rPr>
              <a:t>More critical current switching distributions</a:t>
            </a:r>
          </a:p>
        </p:txBody>
      </p:sp>
      <p:graphicFrame>
        <p:nvGraphicFramePr>
          <p:cNvPr id="74755" name="Object 5"/>
          <p:cNvGraphicFramePr>
            <a:graphicFrameLocks noChangeAspect="1"/>
          </p:cNvGraphicFramePr>
          <p:nvPr/>
        </p:nvGraphicFramePr>
        <p:xfrm>
          <a:off x="406400" y="1879600"/>
          <a:ext cx="5832475" cy="4476750"/>
        </p:xfrm>
        <a:graphic>
          <a:graphicData uri="http://schemas.openxmlformats.org/presentationml/2006/ole">
            <mc:AlternateContent xmlns:mc="http://schemas.openxmlformats.org/markup-compatibility/2006">
              <mc:Choice xmlns:v="urn:schemas-microsoft-com:vml" Requires="v">
                <p:oleObj spid="_x0000_s4116" name="Graph" r:id="rId4" imgW="3915177" imgH="3000777" progId="Origin95.Graph">
                  <p:embed/>
                </p:oleObj>
              </mc:Choice>
              <mc:Fallback>
                <p:oleObj name="Graph" r:id="rId4" imgW="3915177" imgH="3000777" progId="Origin95.Graph">
                  <p:embed/>
                  <p:pic>
                    <p:nvPicPr>
                      <p:cNvPr id="7475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879600"/>
                        <a:ext cx="583247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p:cNvSpPr/>
          <p:nvPr/>
        </p:nvSpPr>
        <p:spPr>
          <a:xfrm>
            <a:off x="6197600" y="1590675"/>
            <a:ext cx="858838" cy="65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757" name="Content Placeholder 2"/>
          <p:cNvSpPr txBox="1">
            <a:spLocks/>
          </p:cNvSpPr>
          <p:nvPr/>
        </p:nvSpPr>
        <p:spPr bwMode="auto">
          <a:xfrm>
            <a:off x="631825" y="679450"/>
            <a:ext cx="10321925"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20000"/>
              </a:lnSpc>
              <a:spcBef>
                <a:spcPct val="0"/>
              </a:spcBef>
              <a:spcAft>
                <a:spcPts val="600"/>
              </a:spcAft>
              <a:buClrTx/>
              <a:buSzTx/>
              <a:buFont typeface="Arial" panose="020B0604020202020204" pitchFamily="34" charset="0"/>
              <a:buNone/>
              <a:tabLst/>
              <a:defRPr/>
            </a:pPr>
            <a:r>
              <a:rPr kumimoji="0" lang="en-US" altLang="en-US" sz="18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In other samples, the splitting is so small that it only shows up as a broadened single peak --- measure distribution and the standard deviation 	</a:t>
            </a:r>
          </a:p>
        </p:txBody>
      </p:sp>
      <p:sp>
        <p:nvSpPr>
          <p:cNvPr id="74758" name="Rectangle 13"/>
          <p:cNvSpPr>
            <a:spLocks noChangeArrowheads="1"/>
          </p:cNvSpPr>
          <p:nvPr/>
        </p:nvSpPr>
        <p:spPr bwMode="auto">
          <a:xfrm>
            <a:off x="2254250" y="6324600"/>
            <a:ext cx="2749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Spike at onset features</a:t>
            </a:r>
          </a:p>
        </p:txBody>
      </p:sp>
      <p:sp>
        <p:nvSpPr>
          <p:cNvPr id="74759" name="Rectangle 20"/>
          <p:cNvSpPr>
            <a:spLocks noChangeArrowheads="1"/>
          </p:cNvSpPr>
          <p:nvPr/>
        </p:nvSpPr>
        <p:spPr bwMode="auto">
          <a:xfrm>
            <a:off x="7816850" y="6283325"/>
            <a:ext cx="3490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Drop in non-hysteretic region  </a:t>
            </a:r>
          </a:p>
        </p:txBody>
      </p:sp>
      <p:sp>
        <p:nvSpPr>
          <p:cNvPr id="74760" name="Rectangle 21"/>
          <p:cNvSpPr>
            <a:spLocks noChangeArrowheads="1"/>
          </p:cNvSpPr>
          <p:nvPr/>
        </p:nvSpPr>
        <p:spPr bwMode="auto">
          <a:xfrm>
            <a:off x="1541463" y="1625600"/>
            <a:ext cx="39576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Peak where Majorana fermions dominate current (at first node)</a:t>
            </a:r>
          </a:p>
        </p:txBody>
      </p:sp>
      <p:graphicFrame>
        <p:nvGraphicFramePr>
          <p:cNvPr id="74761" name="Object 4"/>
          <p:cNvGraphicFramePr>
            <a:graphicFrameLocks noChangeAspect="1"/>
          </p:cNvGraphicFramePr>
          <p:nvPr/>
        </p:nvGraphicFramePr>
        <p:xfrm>
          <a:off x="6524625" y="1949450"/>
          <a:ext cx="5429250" cy="4152900"/>
        </p:xfrm>
        <a:graphic>
          <a:graphicData uri="http://schemas.openxmlformats.org/presentationml/2006/ole">
            <mc:AlternateContent xmlns:mc="http://schemas.openxmlformats.org/markup-compatibility/2006">
              <mc:Choice xmlns:v="urn:schemas-microsoft-com:vml" Requires="v">
                <p:oleObj spid="_x0000_s4117" name="Graph" r:id="rId6" imgW="3900791" imgH="2986391" progId="Origin95.Graph">
                  <p:embed/>
                </p:oleObj>
              </mc:Choice>
              <mc:Fallback>
                <p:oleObj name="Graph" r:id="rId6" imgW="3900791" imgH="2986391" progId="Origin95.Graph">
                  <p:embed/>
                  <p:pic>
                    <p:nvPicPr>
                      <p:cNvPr id="74761"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4625" y="1949450"/>
                        <a:ext cx="542925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4762" name="Rectangle 10"/>
          <p:cNvSpPr>
            <a:spLocks noChangeArrowheads="1"/>
          </p:cNvSpPr>
          <p:nvPr/>
        </p:nvSpPr>
        <p:spPr bwMode="auto">
          <a:xfrm>
            <a:off x="7056438" y="1531938"/>
            <a:ext cx="45354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99"/>
                </a:solidFill>
                <a:effectLst/>
                <a:uLnTx/>
                <a:uFillTx/>
                <a:latin typeface="Comic Sans MS" panose="030F0702030302020204" pitchFamily="66" charset="0"/>
                <a:ea typeface="+mn-ea"/>
                <a:cs typeface="+mn-cs"/>
              </a:rPr>
              <a:t>A second peak where two Majorana fermions at present (at second node)</a:t>
            </a:r>
          </a:p>
        </p:txBody>
      </p:sp>
    </p:spTree>
    <p:extLst>
      <p:ext uri="{BB962C8B-B14F-4D97-AF65-F5344CB8AC3E}">
        <p14:creationId xmlns:p14="http://schemas.microsoft.com/office/powerpoint/2010/main" val="35421486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8"/>
          <p:cNvGrpSpPr>
            <a:grpSpLocks/>
          </p:cNvGrpSpPr>
          <p:nvPr/>
        </p:nvGrpSpPr>
        <p:grpSpPr bwMode="auto">
          <a:xfrm>
            <a:off x="6519863" y="723900"/>
            <a:ext cx="5641975" cy="4089400"/>
            <a:chOff x="6463965" y="-139682"/>
            <a:chExt cx="5642337" cy="4317416"/>
          </a:xfrm>
        </p:grpSpPr>
        <p:graphicFrame>
          <p:nvGraphicFramePr>
            <p:cNvPr id="76830" name="Object 17"/>
            <p:cNvGraphicFramePr>
              <a:graphicFrameLocks noChangeAspect="1"/>
            </p:cNvGraphicFramePr>
            <p:nvPr/>
          </p:nvGraphicFramePr>
          <p:xfrm>
            <a:off x="6463965" y="-139682"/>
            <a:ext cx="5642337" cy="4317416"/>
          </p:xfrm>
          <a:graphic>
            <a:graphicData uri="http://schemas.openxmlformats.org/presentationml/2006/ole">
              <mc:AlternateContent xmlns:mc="http://schemas.openxmlformats.org/markup-compatibility/2006">
                <mc:Choice xmlns:v="urn:schemas-microsoft-com:vml" Requires="v">
                  <p:oleObj spid="_x0000_s5140" name="Graph" r:id="rId4" imgW="3900791" imgH="2986391" progId="Origin95.Graph">
                    <p:embed/>
                  </p:oleObj>
                </mc:Choice>
                <mc:Fallback>
                  <p:oleObj name="Graph" r:id="rId4" imgW="3900791" imgH="2986391" progId="Origin95.Graph">
                    <p:embed/>
                    <p:pic>
                      <p:nvPicPr>
                        <p:cNvPr id="76830"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3965" y="-139682"/>
                          <a:ext cx="5642337" cy="431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6831" name="TextBox 6"/>
            <p:cNvSpPr txBox="1">
              <a:spLocks noChangeArrowheads="1"/>
            </p:cNvSpPr>
            <p:nvPr/>
          </p:nvSpPr>
          <p:spPr bwMode="auto">
            <a:xfrm>
              <a:off x="7802746" y="668124"/>
              <a:ext cx="11844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Simulation</a:t>
              </a:r>
            </a:p>
          </p:txBody>
        </p:sp>
      </p:grpSp>
      <p:sp>
        <p:nvSpPr>
          <p:cNvPr id="76803" name="TextBox 16"/>
          <p:cNvSpPr txBox="1">
            <a:spLocks noChangeArrowheads="1"/>
          </p:cNvSpPr>
          <p:nvPr/>
        </p:nvSpPr>
        <p:spPr bwMode="auto">
          <a:xfrm>
            <a:off x="7162800" y="4883150"/>
            <a:ext cx="45926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The first node lifting is usually seen on our devices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The second node sometime also lifts due to non-uniform parity of the MBS</a:t>
            </a:r>
          </a:p>
        </p:txBody>
      </p:sp>
      <p:sp>
        <p:nvSpPr>
          <p:cNvPr id="8" name="Slide Number Placeholder 7">
            <a:extLst>
              <a:ext uri="{FF2B5EF4-FFF2-40B4-BE49-F238E27FC236}">
                <a16:creationId xmlns:a16="http://schemas.microsoft.com/office/drawing/2014/main" id="{926B0986-9DA8-4EDA-895B-A0FC7B136A5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CBF854-5FCC-4C3C-BC79-F303BED3A1DF}" type="slidenum">
              <a:rPr kumimoji="0" lang="en-US" sz="1200" b="0" i="0" u="none" strike="noStrike" kern="1200" cap="none" spc="0" normalizeH="0" baseline="0" noProof="0" smtClean="0">
                <a:ln>
                  <a:noFill/>
                </a:ln>
                <a:solidFill>
                  <a:prstClr val="black">
                    <a:tint val="75000"/>
                  </a:prstClr>
                </a:solidFill>
                <a:effectLst/>
                <a:uLnTx/>
                <a:uFillTx/>
                <a:latin typeface="Comic Sans MS" panose="030F0702030302020204"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omic Sans MS" panose="030F0702030302020204" pitchFamily="66" charset="0"/>
              <a:ea typeface="+mn-ea"/>
              <a:cs typeface="+mn-cs"/>
            </a:endParaRPr>
          </a:p>
        </p:txBody>
      </p:sp>
      <p:grpSp>
        <p:nvGrpSpPr>
          <p:cNvPr id="76805" name="Group 35"/>
          <p:cNvGrpSpPr>
            <a:grpSpLocks/>
          </p:cNvGrpSpPr>
          <p:nvPr/>
        </p:nvGrpSpPr>
        <p:grpSpPr bwMode="auto">
          <a:xfrm>
            <a:off x="234950" y="1003300"/>
            <a:ext cx="6675438" cy="5380038"/>
            <a:chOff x="234213" y="1002601"/>
            <a:chExt cx="6676932" cy="5380984"/>
          </a:xfrm>
        </p:grpSpPr>
        <p:grpSp>
          <p:nvGrpSpPr>
            <p:cNvPr id="76807" name="Group 28"/>
            <p:cNvGrpSpPr>
              <a:grpSpLocks/>
            </p:cNvGrpSpPr>
            <p:nvPr/>
          </p:nvGrpSpPr>
          <p:grpSpPr bwMode="auto">
            <a:xfrm>
              <a:off x="234213" y="1002601"/>
              <a:ext cx="6676932" cy="5380984"/>
              <a:chOff x="2061465" y="324491"/>
              <a:chExt cx="6676932" cy="5380984"/>
            </a:xfrm>
          </p:grpSpPr>
          <p:grpSp>
            <p:nvGrpSpPr>
              <p:cNvPr id="76813" name="Group 27"/>
              <p:cNvGrpSpPr>
                <a:grpSpLocks/>
              </p:cNvGrpSpPr>
              <p:nvPr/>
            </p:nvGrpSpPr>
            <p:grpSpPr bwMode="auto">
              <a:xfrm>
                <a:off x="2061465" y="324491"/>
                <a:ext cx="6676932" cy="5380984"/>
                <a:chOff x="375540" y="1000766"/>
                <a:chExt cx="6676932" cy="5380984"/>
              </a:xfrm>
            </p:grpSpPr>
            <p:grpSp>
              <p:nvGrpSpPr>
                <p:cNvPr id="76815" name="Group 21"/>
                <p:cNvGrpSpPr>
                  <a:grpSpLocks/>
                </p:cNvGrpSpPr>
                <p:nvPr/>
              </p:nvGrpSpPr>
              <p:grpSpPr bwMode="auto">
                <a:xfrm>
                  <a:off x="375540" y="1000766"/>
                  <a:ext cx="6676932" cy="5380984"/>
                  <a:chOff x="375540" y="1000766"/>
                  <a:chExt cx="6676932" cy="5380984"/>
                </a:xfrm>
              </p:grpSpPr>
              <p:grpSp>
                <p:nvGrpSpPr>
                  <p:cNvPr id="76817" name="Group 11"/>
                  <p:cNvGrpSpPr>
                    <a:grpSpLocks/>
                  </p:cNvGrpSpPr>
                  <p:nvPr/>
                </p:nvGrpSpPr>
                <p:grpSpPr bwMode="auto">
                  <a:xfrm>
                    <a:off x="375540" y="1000766"/>
                    <a:ext cx="6676932" cy="5380984"/>
                    <a:chOff x="375540" y="1048391"/>
                    <a:chExt cx="6676932" cy="5380984"/>
                  </a:xfrm>
                </p:grpSpPr>
                <p:grpSp>
                  <p:nvGrpSpPr>
                    <p:cNvPr id="76819" name="Group 2"/>
                    <p:cNvGrpSpPr>
                      <a:grpSpLocks/>
                    </p:cNvGrpSpPr>
                    <p:nvPr/>
                  </p:nvGrpSpPr>
                  <p:grpSpPr bwMode="auto">
                    <a:xfrm>
                      <a:off x="375540" y="1048391"/>
                      <a:ext cx="6676932" cy="5380984"/>
                      <a:chOff x="375540" y="1048391"/>
                      <a:chExt cx="6676932" cy="5380984"/>
                    </a:xfrm>
                  </p:grpSpPr>
                  <p:graphicFrame>
                    <p:nvGraphicFramePr>
                      <p:cNvPr id="76822" name="Object 12"/>
                      <p:cNvGraphicFramePr>
                        <a:graphicFrameLocks noChangeAspect="1"/>
                      </p:cNvGraphicFramePr>
                      <p:nvPr/>
                    </p:nvGraphicFramePr>
                    <p:xfrm>
                      <a:off x="375540" y="3609975"/>
                      <a:ext cx="3684613" cy="2819400"/>
                    </p:xfrm>
                    <a:graphic>
                      <a:graphicData uri="http://schemas.openxmlformats.org/presentationml/2006/ole">
                        <mc:AlternateContent xmlns:mc="http://schemas.openxmlformats.org/markup-compatibility/2006">
                          <mc:Choice xmlns:v="urn:schemas-microsoft-com:vml" Requires="v">
                            <p:oleObj spid="_x0000_s5141" name="Graph" r:id="rId6" imgW="3900791" imgH="2986391" progId="Origin95.Graph">
                              <p:embed/>
                            </p:oleObj>
                          </mc:Choice>
                          <mc:Fallback>
                            <p:oleObj name="Graph" r:id="rId6" imgW="3900791" imgH="2986391" progId="Origin95.Graph">
                              <p:embed/>
                              <p:pic>
                                <p:nvPicPr>
                                  <p:cNvPr id="76822"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540" y="3609975"/>
                                    <a:ext cx="36846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6823"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32947" y="1048391"/>
                        <a:ext cx="381952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1037" y="1175056"/>
                        <a:ext cx="2754195" cy="27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5" name="TextBox 9"/>
                      <p:cNvSpPr txBox="1">
                        <a:spLocks noChangeArrowheads="1"/>
                      </p:cNvSpPr>
                      <p:nvPr/>
                    </p:nvSpPr>
                    <p:spPr bwMode="auto">
                      <a:xfrm>
                        <a:off x="1236040" y="1226104"/>
                        <a:ext cx="9818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Device 1</a:t>
                        </a:r>
                      </a:p>
                    </p:txBody>
                  </p:sp>
                  <p:sp>
                    <p:nvSpPr>
                      <p:cNvPr id="76826" name="TextBox 10"/>
                      <p:cNvSpPr txBox="1">
                        <a:spLocks noChangeArrowheads="1"/>
                      </p:cNvSpPr>
                      <p:nvPr/>
                    </p:nvSpPr>
                    <p:spPr bwMode="auto">
                      <a:xfrm>
                        <a:off x="4204874" y="1226104"/>
                        <a:ext cx="9818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Device 2</a:t>
                        </a:r>
                      </a:p>
                    </p:txBody>
                  </p:sp>
                  <p:sp>
                    <p:nvSpPr>
                      <p:cNvPr id="76827" name="TextBox 13"/>
                      <p:cNvSpPr txBox="1">
                        <a:spLocks noChangeArrowheads="1"/>
                      </p:cNvSpPr>
                      <p:nvPr/>
                    </p:nvSpPr>
                    <p:spPr bwMode="auto">
                      <a:xfrm>
                        <a:off x="1225071" y="3937185"/>
                        <a:ext cx="9818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Device 3</a:t>
                        </a:r>
                      </a:p>
                    </p:txBody>
                  </p:sp>
                  <p:pic>
                    <p:nvPicPr>
                      <p:cNvPr id="76828"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65232" y="3878436"/>
                        <a:ext cx="3274431" cy="242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9" name="TextBox 15"/>
                      <p:cNvSpPr txBox="1">
                        <a:spLocks noChangeArrowheads="1"/>
                      </p:cNvSpPr>
                      <p:nvPr/>
                    </p:nvSpPr>
                    <p:spPr bwMode="auto">
                      <a:xfrm>
                        <a:off x="4204874" y="3988026"/>
                        <a:ext cx="9818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t>Device 4</a:t>
                        </a:r>
                      </a:p>
                    </p:txBody>
                  </p:sp>
                </p:grpSp>
                <p:sp>
                  <p:nvSpPr>
                    <p:cNvPr id="6" name="TextBox 5">
                      <a:extLst>
                        <a:ext uri="{FF2B5EF4-FFF2-40B4-BE49-F238E27FC236}">
                          <a16:creationId xmlns:a16="http://schemas.microsoft.com/office/drawing/2014/main" id="{2863B631-50A8-43B6-A5C1-639891F9136A}"/>
                        </a:ext>
                      </a:extLst>
                    </p:cNvPr>
                    <p:cNvSpPr txBox="1"/>
                    <p:nvPr/>
                  </p:nvSpPr>
                  <p:spPr>
                    <a:xfrm>
                      <a:off x="4565891" y="3638059"/>
                      <a:ext cx="1275047" cy="254045"/>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Magnetic Field (</a:t>
                      </a:r>
                      <a:r>
                        <a:rPr kumimoji="0" lang="en-US" sz="105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mT</a:t>
                      </a:r>
                      <a:r>
                        <a:rPr kumimoji="0" lang="en-US" sz="105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p:txBody>
                </p:sp>
                <p:sp>
                  <p:nvSpPr>
                    <p:cNvPr id="19" name="TextBox 18">
                      <a:extLst>
                        <a:ext uri="{FF2B5EF4-FFF2-40B4-BE49-F238E27FC236}">
                          <a16:creationId xmlns:a16="http://schemas.microsoft.com/office/drawing/2014/main" id="{8F8BB450-E1B8-418D-BBBF-62F919FB355E}"/>
                        </a:ext>
                      </a:extLst>
                    </p:cNvPr>
                    <p:cNvSpPr txBox="1"/>
                    <p:nvPr/>
                  </p:nvSpPr>
                  <p:spPr>
                    <a:xfrm>
                      <a:off x="1625183" y="3712684"/>
                      <a:ext cx="1275047" cy="254045"/>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Magnetic Field (</a:t>
                      </a:r>
                      <a:r>
                        <a:rPr kumimoji="0" lang="en-US" sz="105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mT</a:t>
                      </a:r>
                      <a:r>
                        <a:rPr kumimoji="0" lang="en-US" sz="105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p:txBody>
                </p:sp>
              </p:grpSp>
              <p:sp>
                <p:nvSpPr>
                  <p:cNvPr id="21" name="TextBox 20">
                    <a:extLst>
                      <a:ext uri="{FF2B5EF4-FFF2-40B4-BE49-F238E27FC236}">
                        <a16:creationId xmlns:a16="http://schemas.microsoft.com/office/drawing/2014/main" id="{330E51B1-C887-4C81-A876-AA46E4330431}"/>
                      </a:ext>
                    </a:extLst>
                  </p:cNvPr>
                  <p:cNvSpPr txBox="1"/>
                  <p:nvPr/>
                </p:nvSpPr>
                <p:spPr>
                  <a:xfrm>
                    <a:off x="4565891" y="6067370"/>
                    <a:ext cx="1275047" cy="254045"/>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Magnetic Field (</a:t>
                    </a:r>
                    <a:r>
                      <a:rPr kumimoji="0" lang="en-US" sz="105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mT</a:t>
                    </a:r>
                    <a:r>
                      <a:rPr kumimoji="0" lang="en-US" sz="105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p:txBody>
              </p:sp>
            </p:grpSp>
            <p:sp>
              <p:nvSpPr>
                <p:cNvPr id="27" name="Rectangle 26">
                  <a:extLst>
                    <a:ext uri="{FF2B5EF4-FFF2-40B4-BE49-F238E27FC236}">
                      <a16:creationId xmlns:a16="http://schemas.microsoft.com/office/drawing/2014/main" id="{10769793-F868-41B0-9019-B989E100334F}"/>
                    </a:ext>
                  </a:extLst>
                </p:cNvPr>
                <p:cNvSpPr/>
                <p:nvPr/>
              </p:nvSpPr>
              <p:spPr>
                <a:xfrm>
                  <a:off x="5840938" y="4125515"/>
                  <a:ext cx="898726" cy="3683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TextBox 19">
                <a:extLst>
                  <a:ext uri="{FF2B5EF4-FFF2-40B4-BE49-F238E27FC236}">
                    <a16:creationId xmlns:a16="http://schemas.microsoft.com/office/drawing/2014/main" id="{25701CDC-5FBB-42DB-99C9-67806EDDA054}"/>
                  </a:ext>
                </a:extLst>
              </p:cNvPr>
              <p:cNvSpPr txBox="1"/>
              <p:nvPr/>
            </p:nvSpPr>
            <p:spPr>
              <a:xfrm>
                <a:off x="3326986" y="5362515"/>
                <a:ext cx="1273460" cy="254045"/>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Magnetic Field (</a:t>
                </a:r>
                <a:r>
                  <a:rPr kumimoji="0" lang="en-US" sz="105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mT</a:t>
                </a:r>
                <a:r>
                  <a:rPr kumimoji="0" lang="en-US" sz="105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p:txBody>
          </p:sp>
        </p:grpSp>
        <p:pic>
          <p:nvPicPr>
            <p:cNvPr id="76808" name="Picture 2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7590" y="1616531"/>
              <a:ext cx="224240" cy="127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3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357366" y="1616530"/>
              <a:ext cx="224240" cy="127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3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03825" y="4140792"/>
              <a:ext cx="224240" cy="127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1" name="Picture 3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8265" y="4203850"/>
              <a:ext cx="224240" cy="127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a:extLst>
                <a:ext uri="{FF2B5EF4-FFF2-40B4-BE49-F238E27FC236}">
                  <a16:creationId xmlns:a16="http://schemas.microsoft.com/office/drawing/2014/main" id="{508CFA41-18CB-4B2A-9060-264861F07B91}"/>
                </a:ext>
              </a:extLst>
            </p:cNvPr>
            <p:cNvSpPr/>
            <p:nvPr/>
          </p:nvSpPr>
          <p:spPr>
            <a:xfrm>
              <a:off x="3417863" y="4600509"/>
              <a:ext cx="120677" cy="309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6806" name="TextBox 1"/>
          <p:cNvSpPr txBox="1">
            <a:spLocks noChangeArrowheads="1"/>
          </p:cNvSpPr>
          <p:nvPr/>
        </p:nvSpPr>
        <p:spPr bwMode="auto">
          <a:xfrm>
            <a:off x="2625725" y="173038"/>
            <a:ext cx="6715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Effect of parity transitions on diffraction patterns</a:t>
            </a:r>
          </a:p>
        </p:txBody>
      </p:sp>
    </p:spTree>
    <p:extLst>
      <p:ext uri="{BB962C8B-B14F-4D97-AF65-F5344CB8AC3E}">
        <p14:creationId xmlns:p14="http://schemas.microsoft.com/office/powerpoint/2010/main" val="33194006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25" y="803275"/>
            <a:ext cx="2428875"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025" y="803275"/>
            <a:ext cx="2049463"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7000" y="736600"/>
            <a:ext cx="2379663"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8025" y="4052888"/>
            <a:ext cx="2808288"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Box 6"/>
          <p:cNvSpPr txBox="1">
            <a:spLocks noChangeArrowheads="1"/>
          </p:cNvSpPr>
          <p:nvPr/>
        </p:nvSpPr>
        <p:spPr bwMode="auto">
          <a:xfrm>
            <a:off x="2908300" y="88900"/>
            <a:ext cx="6140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Architecture for an S-TI-S quantum processor</a:t>
            </a:r>
          </a:p>
        </p:txBody>
      </p:sp>
      <p:sp>
        <p:nvSpPr>
          <p:cNvPr id="78855" name="Rectangle 7"/>
          <p:cNvSpPr>
            <a:spLocks noChangeArrowheads="1"/>
          </p:cNvSpPr>
          <p:nvPr/>
        </p:nvSpPr>
        <p:spPr bwMode="auto">
          <a:xfrm>
            <a:off x="471488" y="898525"/>
            <a:ext cx="294481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Basic building block: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   </a:t>
            </a:r>
            <a:r>
              <a:rPr kumimoji="0" lang="en-US" altLang="en-US" sz="16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7 hexagonal islands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   12 junctions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   6 trijunction braiding sites</a:t>
            </a:r>
            <a:endParaRPr kumimoji="0" lang="en-US" altLang="en-US" sz="16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endParaRPr>
          </a:p>
        </p:txBody>
      </p:sp>
      <p:sp>
        <p:nvSpPr>
          <p:cNvPr id="78856" name="Rectangle 8"/>
          <p:cNvSpPr>
            <a:spLocks noChangeArrowheads="1"/>
          </p:cNvSpPr>
          <p:nvPr/>
        </p:nvSpPr>
        <p:spPr bwMode="auto">
          <a:xfrm>
            <a:off x="6419850" y="3127375"/>
            <a:ext cx="2636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Phase control for exchange braiding</a:t>
            </a:r>
            <a:endPar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endParaRPr>
          </a:p>
        </p:txBody>
      </p:sp>
      <p:sp>
        <p:nvSpPr>
          <p:cNvPr id="78857" name="Rectangle 9"/>
          <p:cNvSpPr>
            <a:spLocks noChangeArrowheads="1"/>
          </p:cNvSpPr>
          <p:nvPr/>
        </p:nvSpPr>
        <p:spPr bwMode="auto">
          <a:xfrm>
            <a:off x="9004300" y="3163888"/>
            <a:ext cx="2635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Field coils for hybridization</a:t>
            </a:r>
            <a:endPar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endParaRPr>
          </a:p>
        </p:txBody>
      </p:sp>
      <p:pic>
        <p:nvPicPr>
          <p:cNvPr id="78858" name="Picture 2"/>
          <p:cNvPicPr>
            <a:picLocks noChangeAspect="1" noChangeArrowheads="1"/>
          </p:cNvPicPr>
          <p:nvPr/>
        </p:nvPicPr>
        <p:blipFill>
          <a:blip r:embed="rId6">
            <a:extLst>
              <a:ext uri="{28A0092B-C50C-407E-A947-70E740481C1C}">
                <a14:useLocalDpi xmlns:a14="http://schemas.microsoft.com/office/drawing/2010/main" val="0"/>
              </a:ext>
            </a:extLst>
          </a:blip>
          <a:srcRect r="-3334"/>
          <a:stretch>
            <a:fillRect/>
          </a:stretch>
        </p:blipFill>
        <p:spPr bwMode="auto">
          <a:xfrm>
            <a:off x="3416300" y="3773488"/>
            <a:ext cx="4273550"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9" name="Rectangle 15"/>
          <p:cNvSpPr>
            <a:spLocks noChangeArrowheads="1"/>
          </p:cNvSpPr>
          <p:nvPr/>
        </p:nvSpPr>
        <p:spPr bwMode="auto">
          <a:xfrm>
            <a:off x="635000" y="3960813"/>
            <a:ext cx="2428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66"/>
                </a:solidFill>
                <a:effectLst/>
                <a:uLnTx/>
                <a:uFillTx/>
                <a:latin typeface="Comic Sans MS" panose="030F0702030302020204" pitchFamily="66" charset="0"/>
                <a:ea typeface="+mn-ea"/>
                <a:cs typeface="+mn-cs"/>
                <a:sym typeface="Wingdings 3" panose="05040102010807070707" pitchFamily="18" charset="2"/>
              </a:rPr>
              <a:t>Transmon readout of MF parity at 6 sites</a:t>
            </a:r>
            <a:endParaRPr kumimoji="0" lang="en-US" altLang="en-US" sz="16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endParaRPr>
          </a:p>
        </p:txBody>
      </p:sp>
      <p:sp>
        <p:nvSpPr>
          <p:cNvPr id="78860" name="Rectangle 16"/>
          <p:cNvSpPr>
            <a:spLocks noChangeArrowheads="1"/>
          </p:cNvSpPr>
          <p:nvPr/>
        </p:nvSpPr>
        <p:spPr bwMode="auto">
          <a:xfrm>
            <a:off x="8382000" y="6310313"/>
            <a:ext cx="309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200" b="0" i="1" u="none" strike="noStrike" kern="1200" cap="none" spc="0" normalizeH="0" baseline="0" noProof="0" smtClean="0">
                <a:ln>
                  <a:noFill/>
                </a:ln>
                <a:solidFill>
                  <a:srgbClr val="222222"/>
                </a:solidFill>
                <a:effectLst/>
                <a:uLnTx/>
                <a:uFillTx/>
                <a:latin typeface="Arial" panose="020B0604020202020204" pitchFamily="34" charset="0"/>
                <a:ea typeface="+mn-ea"/>
                <a:cs typeface="Arial" panose="020B0604020202020204" pitchFamily="34" charset="0"/>
              </a:rPr>
              <a:t>E. Ginossar and E. Grosfeld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200" b="0" i="1" u="none" strike="noStrike" kern="1200" cap="none" spc="0" normalizeH="0" baseline="0" noProof="0" smtClean="0">
                <a:ln>
                  <a:noFill/>
                </a:ln>
                <a:solidFill>
                  <a:srgbClr val="222222"/>
                </a:solidFill>
                <a:effectLst/>
                <a:uLnTx/>
                <a:uFillTx/>
                <a:latin typeface="Arial" panose="020B0604020202020204" pitchFamily="34" charset="0"/>
                <a:ea typeface="+mn-ea"/>
                <a:cs typeface="Arial" panose="020B0604020202020204" pitchFamily="34" charset="0"/>
              </a:rPr>
              <a:t>Nature Communications</a:t>
            </a:r>
            <a:r>
              <a:rPr kumimoji="0" lang="fr-FR" altLang="en-US" sz="1200" b="0" i="0" u="none" strike="noStrike" kern="1200" cap="none" spc="0" normalizeH="0" baseline="0" noProof="0" smtClean="0">
                <a:ln>
                  <a:noFill/>
                </a:ln>
                <a:solidFill>
                  <a:srgbClr val="222222"/>
                </a:solidFill>
                <a:effectLst/>
                <a:uLnTx/>
                <a:uFillTx/>
                <a:latin typeface="Arial" panose="020B0604020202020204" pitchFamily="34" charset="0"/>
                <a:ea typeface="+mn-ea"/>
                <a:cs typeface="Arial" panose="020B0604020202020204" pitchFamily="34" charset="0"/>
              </a:rPr>
              <a:t> </a:t>
            </a:r>
            <a:r>
              <a:rPr kumimoji="0" lang="fr-FR" altLang="en-US" sz="1200" b="1" i="0" u="none" strike="noStrike" kern="1200" cap="none" spc="0" normalizeH="0" baseline="0" noProof="0" smtClean="0">
                <a:ln>
                  <a:noFill/>
                </a:ln>
                <a:solidFill>
                  <a:srgbClr val="222222"/>
                </a:solidFill>
                <a:effectLst/>
                <a:uLnTx/>
                <a:uFillTx/>
                <a:latin typeface="Arial" panose="020B0604020202020204" pitchFamily="34" charset="0"/>
                <a:ea typeface="+mn-ea"/>
                <a:cs typeface="Arial" panose="020B0604020202020204" pitchFamily="34" charset="0"/>
              </a:rPr>
              <a:t>5</a:t>
            </a:r>
            <a:r>
              <a:rPr kumimoji="0" lang="fr-FR" altLang="en-US" sz="1200" b="0" i="0" u="none" strike="noStrike" kern="1200" cap="none" spc="0" normalizeH="0" baseline="0" noProof="0" smtClean="0">
                <a:ln>
                  <a:noFill/>
                </a:ln>
                <a:solidFill>
                  <a:srgbClr val="222222"/>
                </a:solidFill>
                <a:effectLst/>
                <a:uLnTx/>
                <a:uFillTx/>
                <a:latin typeface="Arial" panose="020B0604020202020204" pitchFamily="34" charset="0"/>
                <a:ea typeface="+mn-ea"/>
                <a:cs typeface="Arial" panose="020B0604020202020204" pitchFamily="34" charset="0"/>
              </a:rPr>
              <a:t>, 4772 (2014)</a:t>
            </a:r>
            <a:r>
              <a:rPr kumimoji="0" lang="fr-FR" altLang="en-US" sz="1200" b="0" i="0" u="none" strike="noStrike" kern="1200" cap="none" spc="0" normalizeH="0" baseline="0" noProof="0" smtClean="0">
                <a:ln>
                  <a:noFill/>
                </a:ln>
                <a:solidFill>
                  <a:srgbClr val="DADADA"/>
                </a:solidFill>
                <a:effectLst/>
                <a:uLnTx/>
                <a:uFillTx/>
                <a:latin typeface="Arial" panose="020B0604020202020204" pitchFamily="34" charset="0"/>
                <a:ea typeface="+mn-ea"/>
                <a:cs typeface="Arial" panose="020B0604020202020204" pitchFamily="34" charset="0"/>
              </a:rPr>
              <a:t> | </a:t>
            </a:r>
            <a:endPar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041757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Box 10"/>
          <p:cNvSpPr txBox="1">
            <a:spLocks noChangeArrowheads="1"/>
          </p:cNvSpPr>
          <p:nvPr/>
        </p:nvSpPr>
        <p:spPr bwMode="auto">
          <a:xfrm>
            <a:off x="2341821" y="200868"/>
            <a:ext cx="69493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smtClean="0">
                <a:ln>
                  <a:noFill/>
                </a:ln>
                <a:solidFill>
                  <a:srgbClr val="C00000"/>
                </a:solidFill>
                <a:effectLst/>
                <a:uLnTx/>
                <a:uFillTx/>
                <a:latin typeface="Comic Sans MS" panose="030F0702030302020204" pitchFamily="66" charset="0"/>
                <a:ea typeface="+mn-ea"/>
                <a:cs typeface="+mn-cs"/>
              </a:rPr>
              <a:t>The state</a:t>
            </a:r>
            <a:r>
              <a:rPr kumimoji="0" lang="en-US" altLang="en-US" sz="2000" b="1" i="0" u="none" strike="noStrike" kern="1200" cap="none" spc="0" normalizeH="0" noProof="0" dirty="0" smtClean="0">
                <a:ln>
                  <a:noFill/>
                </a:ln>
                <a:solidFill>
                  <a:srgbClr val="C00000"/>
                </a:solidFill>
                <a:effectLst/>
                <a:uLnTx/>
                <a:uFillTx/>
                <a:latin typeface="Comic Sans MS" panose="030F0702030302020204" pitchFamily="66" charset="0"/>
                <a:ea typeface="+mn-ea"/>
                <a:cs typeface="+mn-cs"/>
              </a:rPr>
              <a:t> of </a:t>
            </a:r>
            <a:r>
              <a:rPr kumimoji="0" lang="en-US" altLang="en-US" sz="2000" b="1" i="0" u="none" strike="noStrike" kern="1200" cap="none" spc="0" normalizeH="0" baseline="0" noProof="0" dirty="0" smtClean="0">
                <a:ln>
                  <a:noFill/>
                </a:ln>
                <a:solidFill>
                  <a:srgbClr val="C00000"/>
                </a:solidFill>
                <a:effectLst/>
                <a:uLnTx/>
                <a:uFillTx/>
                <a:latin typeface="Comic Sans MS" panose="030F0702030302020204" pitchFamily="66" charset="0"/>
                <a:ea typeface="+mn-ea"/>
                <a:cs typeface="+mn-cs"/>
              </a:rPr>
              <a:t>Majorana fermions in S-TI-S junctions </a:t>
            </a:r>
          </a:p>
        </p:txBody>
      </p:sp>
      <p:sp>
        <p:nvSpPr>
          <p:cNvPr id="242743" name="Rectangle 2"/>
          <p:cNvSpPr>
            <a:spLocks noChangeArrowheads="1"/>
          </p:cNvSpPr>
          <p:nvPr/>
        </p:nvSpPr>
        <p:spPr bwMode="auto">
          <a:xfrm>
            <a:off x="858838" y="1031260"/>
            <a:ext cx="10775950" cy="52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20000"/>
              </a:lnSpc>
              <a:spcBef>
                <a:spcPct val="0"/>
              </a:spcBef>
              <a:spcAft>
                <a:spcPts val="60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rPr>
              <a:t>Theoretical models make specific predictions about Majorana fermions in S-TI-S Josephson junction </a:t>
            </a:r>
            <a:r>
              <a:rPr kumimoji="0" lang="en-US" alt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mn-ea"/>
                <a:cs typeface="+mn-cs"/>
              </a:rPr>
              <a:t>networks.  Our </a:t>
            </a:r>
            <a:r>
              <a:rPr kumimoji="0" lang="en-US" alt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rPr>
              <a:t>approach has been </a:t>
            </a:r>
            <a:r>
              <a:rPr kumimoji="0" lang="en-US" alt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mn-ea"/>
                <a:cs typeface="+mn-cs"/>
              </a:rPr>
              <a:t>to:</a:t>
            </a:r>
            <a:endParaRPr kumimoji="0" lang="en-US" alt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mn-ea"/>
                <a:cs typeface="+mn-cs"/>
              </a:rPr>
              <a:t> </a:t>
            </a:r>
            <a:r>
              <a:rPr kumimoji="0" lang="en-US" alt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rPr>
              <a:t>(1) </a:t>
            </a:r>
            <a:r>
              <a:rPr kumimoji="0" lang="en-US" alt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mn-ea"/>
                <a:cs typeface="+mn-cs"/>
              </a:rPr>
              <a:t> Test </a:t>
            </a:r>
            <a:r>
              <a:rPr kumimoji="0" lang="en-US" alt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rPr>
              <a:t>those </a:t>
            </a:r>
            <a:r>
              <a:rPr kumimoji="0" lang="en-US" alt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mn-ea"/>
                <a:cs typeface="+mn-cs"/>
              </a:rPr>
              <a:t>predictions as </a:t>
            </a:r>
            <a:r>
              <a:rPr kumimoji="0" lang="en-US" alt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rPr>
              <a:t>rigorously as possible via transport and Josephson </a:t>
            </a:r>
            <a:r>
              <a:rPr kumimoji="0" lang="en-US" alt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mn-ea"/>
                <a:cs typeface="+mn-cs"/>
              </a:rPr>
              <a:t>experiments</a:t>
            </a:r>
            <a:endParaRPr kumimoji="0" lang="en-US" alt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endParaRPr>
          </a:p>
          <a:p>
            <a:pPr marL="7429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ü"/>
              <a:tabLst/>
              <a:defRPr/>
            </a:pPr>
            <a:r>
              <a:rPr kumimoji="0" lang="en-US" altLang="en-US" sz="1800" b="0" i="0" u="none" strike="noStrike" kern="1200" cap="none" spc="0" normalizeH="0" baseline="0" noProof="0" dirty="0" smtClean="0">
                <a:ln>
                  <a:noFill/>
                </a:ln>
                <a:solidFill>
                  <a:srgbClr val="006600"/>
                </a:solidFill>
                <a:effectLst/>
                <a:uLnTx/>
                <a:uFillTx/>
                <a:latin typeface="Comic Sans MS" panose="030F0702030302020204" pitchFamily="66" charset="0"/>
                <a:ea typeface="+mn-ea"/>
                <a:cs typeface="+mn-cs"/>
              </a:rPr>
              <a:t>	Coherent supercurrents on the top surfaces</a:t>
            </a:r>
          </a:p>
          <a:p>
            <a:pPr marL="457200" marR="0" lvl="0" indent="231775" algn="l" defTabSz="914400" rtl="0" eaLnBrk="1" fontAlgn="base" latinLnBrk="0" hangingPunct="1">
              <a:lnSpc>
                <a:spcPct val="120000"/>
              </a:lnSpc>
              <a:spcBef>
                <a:spcPct val="0"/>
              </a:spcBef>
              <a:spcAft>
                <a:spcPct val="0"/>
              </a:spcAft>
              <a:buClrTx/>
              <a:buSzTx/>
              <a:buFont typeface="Wingdings" panose="05000000000000000000" pitchFamily="2" charset="2"/>
              <a:buChar char="ü"/>
              <a:tabLst/>
              <a:defRPr/>
            </a:pPr>
            <a:r>
              <a:rPr kumimoji="0" lang="en-US" altLang="en-US" sz="1800" b="0" i="0" u="none" strike="noStrike" kern="1200" cap="none" spc="0" normalizeH="0" baseline="0" noProof="0" dirty="0" smtClean="0">
                <a:ln>
                  <a:noFill/>
                </a:ln>
                <a:solidFill>
                  <a:srgbClr val="006600"/>
                </a:solidFill>
                <a:effectLst/>
                <a:uLnTx/>
                <a:uFillTx/>
                <a:latin typeface="Comic Sans MS" panose="030F0702030302020204" pitchFamily="66" charset="0"/>
                <a:ea typeface="+mn-ea"/>
                <a:cs typeface="+mn-cs"/>
              </a:rPr>
              <a:t>	Odd node lifting</a:t>
            </a:r>
          </a:p>
          <a:p>
            <a:pPr marL="457200" marR="0" lvl="0" indent="231775" algn="l" defTabSz="914400" rtl="0" eaLnBrk="1" fontAlgn="base" latinLnBrk="0" hangingPunct="1">
              <a:lnSpc>
                <a:spcPct val="120000"/>
              </a:lnSpc>
              <a:spcBef>
                <a:spcPct val="0"/>
              </a:spcBef>
              <a:spcAft>
                <a:spcPct val="0"/>
              </a:spcAft>
              <a:buClrTx/>
              <a:buSzTx/>
              <a:buFont typeface="Wingdings" panose="05000000000000000000" pitchFamily="2" charset="2"/>
              <a:buChar char="ü"/>
              <a:tabLst/>
              <a:defRPr/>
            </a:pPr>
            <a:r>
              <a:rPr kumimoji="0" lang="en-US" altLang="en-US" sz="1800" b="0" i="0" u="none" strike="noStrike" kern="1200" cap="none" spc="0" normalizeH="0" baseline="0" noProof="0" dirty="0" smtClean="0">
                <a:ln>
                  <a:noFill/>
                </a:ln>
                <a:solidFill>
                  <a:srgbClr val="006600"/>
                </a:solidFill>
                <a:effectLst/>
                <a:uLnTx/>
                <a:uFillTx/>
                <a:latin typeface="Comic Sans MS" panose="030F0702030302020204" pitchFamily="66" charset="0"/>
                <a:ea typeface="+mn-ea"/>
                <a:cs typeface="+mn-cs"/>
              </a:rPr>
              <a:t>	MF entry features</a:t>
            </a:r>
          </a:p>
          <a:p>
            <a:pPr marL="457200" marR="0" lvl="0" indent="231775" algn="l" defTabSz="914400" rtl="0" eaLnBrk="1" fontAlgn="base" latinLnBrk="0" hangingPunct="1">
              <a:lnSpc>
                <a:spcPct val="120000"/>
              </a:lnSpc>
              <a:spcBef>
                <a:spcPct val="0"/>
              </a:spcBef>
              <a:spcAft>
                <a:spcPct val="0"/>
              </a:spcAft>
              <a:buClrTx/>
              <a:buSzTx/>
              <a:buFont typeface="Wingdings" panose="05000000000000000000" pitchFamily="2" charset="2"/>
              <a:buChar char="ü"/>
              <a:tabLst/>
              <a:defRPr/>
            </a:pPr>
            <a:r>
              <a:rPr kumimoji="0" lang="en-US" altLang="en-US" sz="1800" b="0" i="0" u="none" strike="noStrike" kern="1200" cap="none" spc="0" normalizeH="0" baseline="0" noProof="0" dirty="0" smtClean="0">
                <a:ln>
                  <a:noFill/>
                </a:ln>
                <a:solidFill>
                  <a:srgbClr val="006600"/>
                </a:solidFill>
                <a:effectLst/>
                <a:uLnTx/>
                <a:uFillTx/>
                <a:latin typeface="Comic Sans MS" panose="030F0702030302020204" pitchFamily="66" charset="0"/>
                <a:ea typeface="+mn-ea"/>
                <a:cs typeface="+mn-cs"/>
              </a:rPr>
              <a:t>	</a:t>
            </a:r>
            <a:r>
              <a:rPr kumimoji="0" lang="en-US" altLang="en-US" sz="1800" b="0"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S</a:t>
            </a:r>
            <a:r>
              <a:rPr kumimoji="0" lang="en-US" altLang="en-US" sz="1800" b="0" i="0" u="none" strike="noStrike" kern="1200" cap="none" spc="0" normalizeH="0" baseline="0" noProof="0" dirty="0" smtClean="0">
                <a:ln>
                  <a:noFill/>
                </a:ln>
                <a:solidFill>
                  <a:srgbClr val="006600"/>
                </a:solidFill>
                <a:effectLst/>
                <a:uLnTx/>
                <a:uFillTx/>
                <a:latin typeface="Comic Sans MS" panose="030F0702030302020204" pitchFamily="66" charset="0"/>
                <a:ea typeface="+mn-ea"/>
                <a:cs typeface="+mn-cs"/>
              </a:rPr>
              <a:t>kewness in CPR</a:t>
            </a:r>
          </a:p>
          <a:p>
            <a:pPr marL="457200" marR="0" lvl="0" indent="231775" algn="l" defTabSz="914400" rtl="0" eaLnBrk="1" fontAlgn="base" latinLnBrk="0" hangingPunct="1">
              <a:lnSpc>
                <a:spcPct val="120000"/>
              </a:lnSpc>
              <a:spcBef>
                <a:spcPct val="0"/>
              </a:spcBef>
              <a:spcAft>
                <a:spcPct val="0"/>
              </a:spcAft>
              <a:buClrTx/>
              <a:buSzTx/>
              <a:buFont typeface="Wingdings" panose="05000000000000000000" pitchFamily="2" charset="2"/>
              <a:buChar char="ü"/>
              <a:tabLst/>
              <a:defRPr/>
            </a:pPr>
            <a:r>
              <a:rPr kumimoji="0" lang="en-US" altLang="en-US" sz="1800" b="0" i="0" u="none" strike="noStrike" kern="1200" cap="none" spc="0" normalizeH="0" baseline="0" noProof="0" dirty="0" smtClean="0">
                <a:ln>
                  <a:noFill/>
                </a:ln>
                <a:solidFill>
                  <a:srgbClr val="006600"/>
                </a:solidFill>
                <a:effectLst/>
                <a:uLnTx/>
                <a:uFillTx/>
                <a:latin typeface="Comic Sans MS" panose="030F0702030302020204" pitchFamily="66" charset="0"/>
                <a:ea typeface="+mn-ea"/>
                <a:cs typeface="+mn-cs"/>
              </a:rPr>
              <a:t>	Evidence for parity fluctuations at higher order nodes</a:t>
            </a:r>
          </a:p>
          <a:p>
            <a:pPr marL="457200" marR="0" lvl="0" indent="0" algn="l" defTabSz="914400" rtl="0" eaLnBrk="1" fontAlgn="base" latinLnBrk="0" hangingPunct="1">
              <a:lnSpc>
                <a:spcPct val="120000"/>
              </a:lnSpc>
              <a:spcBef>
                <a:spcPct val="0"/>
              </a:spcBef>
              <a:spcAft>
                <a:spcPts val="600"/>
              </a:spcAft>
              <a:buClrTx/>
              <a:buSzTx/>
              <a:buFont typeface="Arial" panose="020B0604020202020204" pitchFamily="34" charset="0"/>
              <a:buNone/>
              <a:tabLst/>
              <a:defRPr/>
            </a:pPr>
            <a:r>
              <a:rPr kumimoji="0" lang="en-US" altLang="en-US" sz="1800" b="0" i="0" u="none" strike="noStrike" kern="1200" cap="none" spc="0" normalizeH="0" baseline="0" noProof="0" dirty="0" smtClean="0">
                <a:ln>
                  <a:noFill/>
                </a:ln>
                <a:solidFill>
                  <a:srgbClr val="006600"/>
                </a:solidFill>
                <a:effectLst/>
                <a:uLnTx/>
                <a:uFillTx/>
                <a:latin typeface="Comic Sans MS" panose="030F0702030302020204" pitchFamily="66" charset="0"/>
                <a:ea typeface="+mn-ea"/>
                <a:cs typeface="+mn-cs"/>
              </a:rPr>
              <a:t>	Critical current distribution splitting in some junctions; broadening in all </a:t>
            </a:r>
            <a:endParaRPr kumimoji="0" lang="en-US" alt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mn-ea"/>
              <a:cs typeface="+mn-cs"/>
            </a:endParaRPr>
          </a:p>
          <a:p>
            <a:pPr marL="800100" marR="0" lvl="0" indent="-342900" algn="l" defTabSz="914400" rtl="0" eaLnBrk="1" fontAlgn="base" latinLnBrk="0" hangingPunct="1">
              <a:lnSpc>
                <a:spcPct val="120000"/>
              </a:lnSpc>
              <a:spcBef>
                <a:spcPct val="0"/>
              </a:spcBef>
              <a:spcAft>
                <a:spcPct val="0"/>
              </a:spcAft>
              <a:buClrTx/>
              <a:buSzTx/>
              <a:buFont typeface="Wingdings 2" panose="05020102010507070707" pitchFamily="18" charset="2"/>
              <a:buChar char=""/>
              <a:tabLst>
                <a:tab pos="457200" algn="l"/>
              </a:tabLst>
              <a:defRPr/>
            </a:pPr>
            <a:r>
              <a:rPr kumimoji="0" lang="en-US" altLang="en-US" sz="1800" b="0" i="0" u="none" strike="noStrike" kern="1200" cap="none" spc="0" normalizeH="0" baseline="0" noProof="0" dirty="0" smtClean="0">
                <a:ln>
                  <a:noFill/>
                </a:ln>
                <a:solidFill>
                  <a:srgbClr val="C00000"/>
                </a:solidFill>
                <a:effectLst/>
                <a:uLnTx/>
                <a:uFillTx/>
                <a:latin typeface="Comic Sans MS" panose="030F0702030302020204" pitchFamily="66" charset="0"/>
                <a:ea typeface="+mn-ea"/>
                <a:cs typeface="+mn-cs"/>
              </a:rPr>
              <a:t> Node-lifting seems too large in some junction</a:t>
            </a:r>
          </a:p>
          <a:p>
            <a:pPr marL="800100" marR="0" lvl="0" indent="-342900" algn="l" defTabSz="914400" rtl="0" eaLnBrk="1" fontAlgn="base" latinLnBrk="0" hangingPunct="1">
              <a:lnSpc>
                <a:spcPct val="120000"/>
              </a:lnSpc>
              <a:spcBef>
                <a:spcPct val="0"/>
              </a:spcBef>
              <a:spcAft>
                <a:spcPct val="0"/>
              </a:spcAft>
              <a:buClrTx/>
              <a:buSzTx/>
              <a:buFont typeface="Wingdings 2" panose="05020102010507070707" pitchFamily="18" charset="2"/>
              <a:buChar char=""/>
              <a:tabLst>
                <a:tab pos="457200" algn="l"/>
              </a:tabLst>
              <a:defRPr/>
            </a:pPr>
            <a:r>
              <a:rPr kumimoji="0" lang="en-US" altLang="en-US" sz="1800" b="0" i="0" u="none" strike="noStrike" kern="1200" cap="none" spc="0" normalizeH="0" baseline="0" noProof="0" dirty="0" smtClean="0">
                <a:ln>
                  <a:noFill/>
                </a:ln>
                <a:solidFill>
                  <a:srgbClr val="C00000"/>
                </a:solidFill>
                <a:effectLst/>
                <a:uLnTx/>
                <a:uFillTx/>
                <a:latin typeface="Comic Sans MS" panose="030F0702030302020204" pitchFamily="66" charset="0"/>
                <a:ea typeface="+mn-ea"/>
                <a:cs typeface="+mn-cs"/>
              </a:rPr>
              <a:t> Splitting seems too small in some samples </a:t>
            </a:r>
          </a:p>
          <a:p>
            <a:pPr marL="800100" marR="0" lvl="0" indent="-342900" algn="l" defTabSz="914400" rtl="0" eaLnBrk="1" fontAlgn="base" latinLnBrk="0" hangingPunct="1">
              <a:lnSpc>
                <a:spcPct val="120000"/>
              </a:lnSpc>
              <a:spcBef>
                <a:spcPts val="0"/>
              </a:spcBef>
              <a:spcAft>
                <a:spcPts val="0"/>
              </a:spcAft>
              <a:buClrTx/>
              <a:buSzTx/>
              <a:buFont typeface="Wingdings 2" panose="05020102010507070707" pitchFamily="18" charset="2"/>
              <a:buChar char=""/>
              <a:tabLst>
                <a:tab pos="457200" algn="l"/>
              </a:tabLst>
              <a:defRPr/>
            </a:pPr>
            <a:r>
              <a:rPr kumimoji="0" lang="en-US" altLang="en-US" sz="18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 </a:t>
            </a:r>
            <a:r>
              <a:rPr kumimoji="0" lang="en-US" altLang="en-US" sz="1800" b="0" i="0" u="none" strike="noStrike" kern="1200" cap="none" spc="0" normalizeH="0" baseline="0" noProof="0" dirty="0" smtClean="0">
                <a:ln>
                  <a:noFill/>
                </a:ln>
                <a:solidFill>
                  <a:srgbClr val="C00000"/>
                </a:solidFill>
                <a:effectLst/>
                <a:uLnTx/>
                <a:uFillTx/>
                <a:latin typeface="Comic Sans MS" panose="030F0702030302020204" pitchFamily="66" charset="0"/>
                <a:ea typeface="+mn-ea"/>
                <a:cs typeface="+mn-cs"/>
              </a:rPr>
              <a:t>No observation of 4</a:t>
            </a:r>
            <a:r>
              <a:rPr kumimoji="0" lang="en-US" altLang="en-US" sz="1800" b="0" i="0" u="none" strike="noStrike" kern="1200" cap="none" spc="0" normalizeH="0" baseline="0" noProof="0" dirty="0" smtClean="0">
                <a:ln>
                  <a:noFill/>
                </a:ln>
                <a:solidFill>
                  <a:srgbClr val="C00000"/>
                </a:solidFill>
                <a:effectLst/>
                <a:uLnTx/>
                <a:uFillTx/>
                <a:latin typeface="Comic Sans MS" panose="030F0702030302020204" pitchFamily="66" charset="0"/>
                <a:ea typeface="+mn-ea"/>
                <a:cs typeface="+mn-cs"/>
                <a:sym typeface="Symbol" panose="05050102010706020507" pitchFamily="18" charset="2"/>
              </a:rPr>
              <a:t>-</a:t>
            </a:r>
            <a:r>
              <a:rPr kumimoji="0" lang="en-US" altLang="en-US" sz="1800" b="0" i="0" u="none" strike="noStrike" kern="1200" cap="none" spc="0" normalizeH="0" baseline="0" noProof="0" dirty="0" err="1" smtClean="0">
                <a:ln>
                  <a:noFill/>
                </a:ln>
                <a:solidFill>
                  <a:srgbClr val="C00000"/>
                </a:solidFill>
                <a:effectLst/>
                <a:uLnTx/>
                <a:uFillTx/>
                <a:latin typeface="Comic Sans MS" panose="030F0702030302020204" pitchFamily="66" charset="0"/>
                <a:ea typeface="+mn-ea"/>
                <a:cs typeface="+mn-cs"/>
                <a:sym typeface="Symbol" panose="05050102010706020507" pitchFamily="18" charset="2"/>
              </a:rPr>
              <a:t>periodcity</a:t>
            </a:r>
            <a:r>
              <a:rPr kumimoji="0" lang="en-US" altLang="en-US" sz="1800" b="0" i="0" u="none" strike="noStrike" kern="1200" cap="none" spc="0" normalizeH="0" baseline="0" noProof="0" dirty="0" smtClean="0">
                <a:ln>
                  <a:noFill/>
                </a:ln>
                <a:solidFill>
                  <a:srgbClr val="C00000"/>
                </a:solidFill>
                <a:effectLst/>
                <a:uLnTx/>
                <a:uFillTx/>
                <a:latin typeface="Comic Sans MS" panose="030F0702030302020204" pitchFamily="66" charset="0"/>
                <a:ea typeface="+mn-ea"/>
                <a:cs typeface="+mn-cs"/>
                <a:sym typeface="Symbol" panose="05050102010706020507" pitchFamily="18" charset="2"/>
              </a:rPr>
              <a:t> in direct CPR measurements </a:t>
            </a:r>
            <a:endParaRPr kumimoji="0" lang="en-US" altLang="en-US" sz="18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mn-ea"/>
              <a:cs typeface="+mn-cs"/>
            </a:endParaRPr>
          </a:p>
          <a:p>
            <a:pPr marL="457200" marR="0" lvl="0" indent="-457200" algn="l" defTabSz="914400" rtl="0" eaLnBrk="1" fontAlgn="base" latinLnBrk="0" hangingPunct="1">
              <a:lnSpc>
                <a:spcPct val="120000"/>
              </a:lnSpc>
              <a:spcBef>
                <a:spcPct val="0"/>
              </a:spcBef>
              <a:spcAft>
                <a:spcPct val="0"/>
              </a:spcAft>
              <a:buClrTx/>
              <a:buSzTx/>
              <a:buFontTx/>
              <a:buAutoNum type="arabicParenBoth" startAt="2"/>
              <a:tabLst/>
              <a:defRPr/>
            </a:pPr>
            <a:r>
              <a:rPr kumimoji="0" lang="en-US" alt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mn-ea"/>
                <a:cs typeface="+mn-cs"/>
              </a:rPr>
              <a:t>Move </a:t>
            </a:r>
            <a:r>
              <a:rPr kumimoji="0" lang="en-US" alt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rPr>
              <a:t>forward on schemes to braid </a:t>
            </a:r>
            <a:r>
              <a:rPr kumimoji="0" lang="en-US" alt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mn-ea"/>
                <a:cs typeface="+mn-cs"/>
              </a:rPr>
              <a:t>and readout parity that </a:t>
            </a:r>
            <a:r>
              <a:rPr kumimoji="0" lang="en-US" alt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rPr>
              <a:t>can provide the only definitive proof </a:t>
            </a:r>
            <a:r>
              <a:rPr kumimoji="0" lang="en-US" alt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mn-ea"/>
                <a:cs typeface="+mn-cs"/>
              </a:rPr>
              <a:t>of MFs with non-Abelian statistics and </a:t>
            </a:r>
            <a:r>
              <a:rPr kumimoji="0" lang="en-US" altLang="en-US" sz="1800" b="0" i="0" u="none" strike="noStrike" kern="1200" cap="none" spc="0" normalizeH="0" baseline="0" noProof="0" dirty="0">
                <a:ln>
                  <a:noFill/>
                </a:ln>
                <a:solidFill>
                  <a:srgbClr val="000099"/>
                </a:solidFill>
                <a:effectLst/>
                <a:uLnTx/>
                <a:uFillTx/>
                <a:latin typeface="Comic Sans MS" panose="030F0702030302020204" pitchFamily="66" charset="0"/>
                <a:ea typeface="+mn-ea"/>
                <a:cs typeface="+mn-cs"/>
              </a:rPr>
              <a:t>enable </a:t>
            </a:r>
            <a:r>
              <a:rPr kumimoji="0" lang="en-US" alt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mn-ea"/>
                <a:cs typeface="+mn-cs"/>
              </a:rPr>
              <a:t>applications</a:t>
            </a:r>
          </a:p>
        </p:txBody>
      </p:sp>
    </p:spTree>
    <p:extLst>
      <p:ext uri="{BB962C8B-B14F-4D97-AF65-F5344CB8AC3E}">
        <p14:creationId xmlns:p14="http://schemas.microsoft.com/office/powerpoint/2010/main" val="2433937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27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274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274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274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274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274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274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2743">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4274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274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2743">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4274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71213" y="999748"/>
            <a:ext cx="2602812" cy="2800156"/>
          </a:xfrm>
          <a:prstGeom prst="rect">
            <a:avLst/>
          </a:prstGeom>
        </p:spPr>
      </p:pic>
      <p:pic>
        <p:nvPicPr>
          <p:cNvPr id="3" name="Picture 2"/>
          <p:cNvPicPr>
            <a:picLocks noChangeAspect="1"/>
          </p:cNvPicPr>
          <p:nvPr/>
        </p:nvPicPr>
        <p:blipFill rotWithShape="1">
          <a:blip r:embed="rId3"/>
          <a:srcRect t="7915" r="61628" b="67721"/>
          <a:stretch/>
        </p:blipFill>
        <p:spPr>
          <a:xfrm>
            <a:off x="192439" y="113224"/>
            <a:ext cx="2370369" cy="398106"/>
          </a:xfrm>
          <a:prstGeom prst="rect">
            <a:avLst/>
          </a:prstGeom>
        </p:spPr>
      </p:pic>
      <p:pic>
        <p:nvPicPr>
          <p:cNvPr id="4" name="Picture 3"/>
          <p:cNvPicPr>
            <a:picLocks noChangeAspect="1"/>
          </p:cNvPicPr>
          <p:nvPr/>
        </p:nvPicPr>
        <p:blipFill rotWithShape="1">
          <a:blip r:embed="rId4"/>
          <a:srcRect r="13920"/>
          <a:stretch/>
        </p:blipFill>
        <p:spPr>
          <a:xfrm>
            <a:off x="360391" y="1040596"/>
            <a:ext cx="3197683" cy="2718461"/>
          </a:xfrm>
          <a:prstGeom prst="rect">
            <a:avLst/>
          </a:prstGeom>
        </p:spPr>
      </p:pic>
      <p:pic>
        <p:nvPicPr>
          <p:cNvPr id="6" name="Picture 5"/>
          <p:cNvPicPr>
            <a:picLocks noChangeAspect="1"/>
          </p:cNvPicPr>
          <p:nvPr/>
        </p:nvPicPr>
        <p:blipFill rotWithShape="1">
          <a:blip r:embed="rId3"/>
          <a:srcRect t="49687" b="-1"/>
          <a:stretch/>
        </p:blipFill>
        <p:spPr>
          <a:xfrm>
            <a:off x="2562808" y="63003"/>
            <a:ext cx="7494335" cy="884358"/>
          </a:xfrm>
          <a:prstGeom prst="rect">
            <a:avLst/>
          </a:prstGeom>
        </p:spPr>
      </p:pic>
      <p:pic>
        <p:nvPicPr>
          <p:cNvPr id="9" name="Picture 8"/>
          <p:cNvPicPr>
            <a:picLocks noChangeAspect="1"/>
          </p:cNvPicPr>
          <p:nvPr/>
        </p:nvPicPr>
        <p:blipFill rotWithShape="1">
          <a:blip r:embed="rId5"/>
          <a:srcRect t="-1" r="75302" b="48863"/>
          <a:stretch/>
        </p:blipFill>
        <p:spPr>
          <a:xfrm>
            <a:off x="7112209" y="895904"/>
            <a:ext cx="3558073" cy="3225775"/>
          </a:xfrm>
          <a:prstGeom prst="rect">
            <a:avLst/>
          </a:prstGeom>
        </p:spPr>
      </p:pic>
      <p:pic>
        <p:nvPicPr>
          <p:cNvPr id="11" name="Picture 10"/>
          <p:cNvPicPr>
            <a:picLocks noChangeAspect="1"/>
          </p:cNvPicPr>
          <p:nvPr/>
        </p:nvPicPr>
        <p:blipFill rotWithShape="1">
          <a:blip r:embed="rId6"/>
          <a:srcRect r="2477"/>
          <a:stretch/>
        </p:blipFill>
        <p:spPr>
          <a:xfrm>
            <a:off x="148322" y="4174066"/>
            <a:ext cx="11844232" cy="1828628"/>
          </a:xfrm>
          <a:prstGeom prst="rect">
            <a:avLst/>
          </a:prstGeom>
        </p:spPr>
      </p:pic>
    </p:spTree>
    <p:extLst>
      <p:ext uri="{BB962C8B-B14F-4D97-AF65-F5344CB8AC3E}">
        <p14:creationId xmlns:p14="http://schemas.microsoft.com/office/powerpoint/2010/main" val="1452566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617663" y="165100"/>
            <a:ext cx="86518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Forte" pitchFamily="66" charset="0"/>
              </a:defRPr>
            </a:lvl1pPr>
            <a:lvl2pPr marL="742950" indent="-285750">
              <a:defRPr sz="2000">
                <a:solidFill>
                  <a:schemeClr val="tx1"/>
                </a:solidFill>
                <a:latin typeface="Forte" pitchFamily="66" charset="0"/>
              </a:defRPr>
            </a:lvl2pPr>
            <a:lvl3pPr marL="1143000" indent="-228600">
              <a:defRPr sz="2000">
                <a:solidFill>
                  <a:schemeClr val="tx1"/>
                </a:solidFill>
                <a:latin typeface="Forte" pitchFamily="66" charset="0"/>
              </a:defRPr>
            </a:lvl3pPr>
            <a:lvl4pPr marL="1600200" indent="-228600">
              <a:defRPr sz="2000">
                <a:solidFill>
                  <a:schemeClr val="tx1"/>
                </a:solidFill>
                <a:latin typeface="Forte" pitchFamily="66" charset="0"/>
              </a:defRPr>
            </a:lvl4pPr>
            <a:lvl5pPr marL="2057400" indent="-228600">
              <a:defRPr sz="2000">
                <a:solidFill>
                  <a:schemeClr val="tx1"/>
                </a:solidFill>
                <a:latin typeface="Forte" pitchFamily="66" charset="0"/>
              </a:defRPr>
            </a:lvl5pPr>
            <a:lvl6pPr marL="2514600" indent="-228600" eaLnBrk="0" fontAlgn="base" hangingPunct="0">
              <a:spcBef>
                <a:spcPct val="0"/>
              </a:spcBef>
              <a:spcAft>
                <a:spcPct val="0"/>
              </a:spcAft>
              <a:defRPr sz="2000">
                <a:solidFill>
                  <a:schemeClr val="tx1"/>
                </a:solidFill>
                <a:latin typeface="Forte" pitchFamily="66" charset="0"/>
              </a:defRPr>
            </a:lvl6pPr>
            <a:lvl7pPr marL="2971800" indent="-228600" eaLnBrk="0" fontAlgn="base" hangingPunct="0">
              <a:spcBef>
                <a:spcPct val="0"/>
              </a:spcBef>
              <a:spcAft>
                <a:spcPct val="0"/>
              </a:spcAft>
              <a:defRPr sz="2000">
                <a:solidFill>
                  <a:schemeClr val="tx1"/>
                </a:solidFill>
                <a:latin typeface="Forte" pitchFamily="66" charset="0"/>
              </a:defRPr>
            </a:lvl7pPr>
            <a:lvl8pPr marL="3429000" indent="-228600" eaLnBrk="0" fontAlgn="base" hangingPunct="0">
              <a:spcBef>
                <a:spcPct val="0"/>
              </a:spcBef>
              <a:spcAft>
                <a:spcPct val="0"/>
              </a:spcAft>
              <a:defRPr sz="2000">
                <a:solidFill>
                  <a:schemeClr val="tx1"/>
                </a:solidFill>
                <a:latin typeface="Forte" pitchFamily="66" charset="0"/>
              </a:defRPr>
            </a:lvl8pPr>
            <a:lvl9pPr marL="3886200" indent="-228600" eaLnBrk="0" fontAlgn="base" hangingPunct="0">
              <a:spcBef>
                <a:spcPct val="0"/>
              </a:spcBef>
              <a:spcAft>
                <a:spcPct val="0"/>
              </a:spcAft>
              <a:defRPr sz="2000">
                <a:solidFill>
                  <a:schemeClr val="tx1"/>
                </a:solidFill>
                <a:latin typeface="Forte" pitchFamily="66"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Lucida Calligraphy" panose="03010101010101010101" pitchFamily="66" charset="0"/>
                <a:ea typeface="Microsoft Yi Baiti" panose="03000500000000000000" pitchFamily="66" charset="0"/>
                <a:cs typeface="MV Boli" pitchFamily="2" charset="0"/>
              </a:rPr>
              <a:t>S-TI-S Josephson junction networks: a platform for exploring and exploiting topological states and Majorana fermions</a:t>
            </a:r>
            <a:endParaRPr kumimoji="0" lang="en-US" alt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Forte" pitchFamily="66" charset="0"/>
              <a:ea typeface="Microsoft Yi Baiti" panose="03000500000000000000" pitchFamily="66" charset="0"/>
              <a:cs typeface="MV Boli" pitchFamily="2" charset="0"/>
            </a:endParaRPr>
          </a:p>
        </p:txBody>
      </p:sp>
      <p:sp>
        <p:nvSpPr>
          <p:cNvPr id="16387" name="Rectangle 84"/>
          <p:cNvSpPr>
            <a:spLocks noChangeArrowheads="1"/>
          </p:cNvSpPr>
          <p:nvPr/>
        </p:nvSpPr>
        <p:spPr bwMode="auto">
          <a:xfrm>
            <a:off x="5337175" y="1400175"/>
            <a:ext cx="976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Agenda</a:t>
            </a:r>
          </a:p>
        </p:txBody>
      </p:sp>
      <p:sp>
        <p:nvSpPr>
          <p:cNvPr id="86" name="Rectangle 85"/>
          <p:cNvSpPr/>
          <p:nvPr/>
        </p:nvSpPr>
        <p:spPr>
          <a:xfrm>
            <a:off x="1238250" y="1917700"/>
            <a:ext cx="8880475" cy="4246563"/>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Calibri" panose="020F0502020204030204" pitchFamily="34" charset="0"/>
                <a:cs typeface="Times New Roman" panose="02020603050405020304" pitchFamily="18" charset="0"/>
              </a:rPr>
              <a:t>1.  Topological insulators and Majorana fermions --- very little, but enough</a:t>
            </a:r>
          </a:p>
          <a:p>
            <a:pPr marL="342900" marR="0" lvl="0" indent="-342900" algn="l" defTabSz="914400" rtl="0" eaLnBrk="0" fontAlgn="base" latinLnBrk="0" hangingPunct="0">
              <a:lnSpc>
                <a:spcPct val="100000"/>
              </a:lnSpc>
              <a:spcBef>
                <a:spcPts val="0"/>
              </a:spcBef>
              <a:spcAft>
                <a:spcPts val="1200"/>
              </a:spcAft>
              <a:buClrTx/>
              <a:buSzTx/>
              <a:buFontTx/>
              <a:buAutoNum type="arabicPeriod" startAt="2"/>
              <a:tabLst/>
              <a:defRPr/>
            </a:pPr>
            <a:r>
              <a:rPr kumimoji="0" 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Calibri" panose="020F0502020204030204" pitchFamily="34" charset="0"/>
                <a:cs typeface="Times New Roman" panose="02020603050405020304" pitchFamily="18" charset="0"/>
              </a:rPr>
              <a:t>Why </a:t>
            </a:r>
            <a:r>
              <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Calibri" panose="020F0502020204030204" pitchFamily="34" charset="0"/>
                <a:cs typeface="Times New Roman" panose="02020603050405020304" pitchFamily="18" charset="0"/>
              </a:rPr>
              <a:t>junctions </a:t>
            </a:r>
            <a:r>
              <a:rPr kumimoji="0" 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Calibri" panose="020F0502020204030204" pitchFamily="34" charset="0"/>
                <a:cs typeface="Times New Roman" panose="02020603050405020304" pitchFamily="18" charset="0"/>
              </a:rPr>
              <a:t>might be </a:t>
            </a:r>
            <a:r>
              <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Calibri" panose="020F0502020204030204" pitchFamily="34" charset="0"/>
                <a:cs typeface="Times New Roman" panose="02020603050405020304" pitchFamily="18" charset="0"/>
              </a:rPr>
              <a:t>better than </a:t>
            </a:r>
            <a:r>
              <a:rPr kumimoji="0" 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Calibri" panose="020F0502020204030204" pitchFamily="34" charset="0"/>
                <a:cs typeface="Times New Roman" panose="02020603050405020304" pitchFamily="18" charset="0"/>
              </a:rPr>
              <a:t>nanowires</a:t>
            </a:r>
          </a:p>
          <a:p>
            <a:pPr marL="342900" marR="0" lvl="0" indent="-342900" algn="l" defTabSz="914400" rtl="0" eaLnBrk="0" fontAlgn="base" latinLnBrk="0" hangingPunct="0">
              <a:lnSpc>
                <a:spcPct val="100000"/>
              </a:lnSpc>
              <a:spcBef>
                <a:spcPts val="0"/>
              </a:spcBef>
              <a:spcAft>
                <a:spcPts val="1200"/>
              </a:spcAft>
              <a:buClrTx/>
              <a:buSzTx/>
              <a:buFontTx/>
              <a:buAutoNum type="arabicPeriod" startAt="2"/>
              <a:tabLst/>
              <a:defRPr/>
            </a:pPr>
            <a:r>
              <a:rPr lang="en-US" dirty="0">
                <a:solidFill>
                  <a:srgbClr val="000099"/>
                </a:solidFill>
                <a:latin typeface="Comic Sans MS" panose="030F0702030302020204" pitchFamily="66" charset="0"/>
                <a:ea typeface="Calibri" panose="020F0502020204030204" pitchFamily="34" charset="0"/>
                <a:cs typeface="Times New Roman" panose="02020603050405020304" pitchFamily="18" charset="0"/>
              </a:rPr>
              <a:t>T</a:t>
            </a:r>
            <a:r>
              <a:rPr kumimoji="0" lang="en-US" sz="1800" b="0" i="0" u="none" strike="noStrike" kern="1200" cap="none" spc="0" normalizeH="0" baseline="0" noProof="0" dirty="0" smtClean="0">
                <a:ln>
                  <a:noFill/>
                </a:ln>
                <a:solidFill>
                  <a:srgbClr val="000099"/>
                </a:solidFill>
                <a:effectLst/>
                <a:uLnTx/>
                <a:uFillTx/>
                <a:latin typeface="Comic Sans MS" panose="030F0702030302020204" pitchFamily="66" charset="0"/>
                <a:ea typeface="Calibri" panose="020F0502020204030204" pitchFamily="34" charset="0"/>
                <a:cs typeface="Times New Roman" panose="02020603050405020304" pitchFamily="18" charset="0"/>
              </a:rPr>
              <a:t>he </a:t>
            </a:r>
            <a:r>
              <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Calibri" panose="020F0502020204030204" pitchFamily="34" charset="0"/>
                <a:cs typeface="Times New Roman" panose="02020603050405020304" pitchFamily="18" charset="0"/>
              </a:rPr>
              <a:t>model --- what we think should happen</a:t>
            </a:r>
          </a:p>
          <a:p>
            <a:pPr marL="342900" marR="0" lvl="0" indent="-342900" algn="l" defTabSz="914400" rtl="0" eaLnBrk="0" fontAlgn="base" latinLnBrk="0" hangingPunct="0">
              <a:lnSpc>
                <a:spcPct val="100000"/>
              </a:lnSpc>
              <a:spcBef>
                <a:spcPts val="0"/>
              </a:spcBef>
              <a:spcAft>
                <a:spcPts val="1200"/>
              </a:spcAft>
              <a:buClrTx/>
              <a:buSzTx/>
              <a:buFontTx/>
              <a:buAutoNum type="arabicPeriod" startAt="3"/>
              <a:tabLst/>
              <a:defRPr/>
            </a:pPr>
            <a:r>
              <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Calibri" panose="020F0502020204030204" pitchFamily="34" charset="0"/>
                <a:cs typeface="Times New Roman" panose="02020603050405020304" pitchFamily="18" charset="0"/>
              </a:rPr>
              <a:t>The experimental picture --- what we see </a:t>
            </a:r>
          </a:p>
          <a:p>
            <a:pPr marL="342900" marR="0" lvl="0" indent="-342900" algn="l" defTabSz="914400" rtl="0" eaLnBrk="0" fontAlgn="base" latinLnBrk="0" hangingPunct="0">
              <a:lnSpc>
                <a:spcPct val="100000"/>
              </a:lnSpc>
              <a:spcBef>
                <a:spcPts val="0"/>
              </a:spcBef>
              <a:spcAft>
                <a:spcPts val="1200"/>
              </a:spcAft>
              <a:buClrTx/>
              <a:buSzTx/>
              <a:buFontTx/>
              <a:buAutoNum type="arabicPeriod" startAt="3"/>
              <a:tabLst/>
              <a:defRPr/>
            </a:pPr>
            <a:r>
              <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Calibri" panose="020F0502020204030204" pitchFamily="34" charset="0"/>
                <a:cs typeface="Times New Roman" panose="02020603050405020304" pitchFamily="18" charset="0"/>
              </a:rPr>
              <a:t>Mysteries --- what we still need to understand</a:t>
            </a:r>
          </a:p>
          <a:p>
            <a:pPr marL="342900" marR="0" lvl="0" indent="-342900" algn="l" defTabSz="914400" rtl="0" eaLnBrk="0" fontAlgn="base" latinLnBrk="0" hangingPunct="0">
              <a:lnSpc>
                <a:spcPct val="100000"/>
              </a:lnSpc>
              <a:spcBef>
                <a:spcPts val="0"/>
              </a:spcBef>
              <a:spcAft>
                <a:spcPts val="1200"/>
              </a:spcAft>
              <a:buClrTx/>
              <a:buSzTx/>
              <a:buFontTx/>
              <a:buAutoNum type="arabicPeriod" startAt="3"/>
              <a:tabLst/>
              <a:defRPr/>
            </a:pPr>
            <a:r>
              <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Calibri" panose="020F0502020204030204" pitchFamily="34" charset="0"/>
                <a:cs typeface="Times New Roman" panose="02020603050405020304" pitchFamily="18" charset="0"/>
              </a:rPr>
              <a:t>Functionalization </a:t>
            </a:r>
          </a:p>
          <a:p>
            <a:pPr marL="457200" marR="0" lvl="1" indent="0" algn="l" defTabSz="914400" rtl="0" eaLnBrk="0" fontAlgn="base" latinLnBrk="0" hangingPunct="0">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Calibri" panose="020F0502020204030204" pitchFamily="34" charset="0"/>
                <a:cs typeface="Times New Roman" panose="02020603050405020304" pitchFamily="18" charset="0"/>
              </a:rPr>
              <a:t>	Imaging --- finding Majorana</a:t>
            </a:r>
          </a:p>
          <a:p>
            <a:pPr marL="457200" marR="0" lvl="1" indent="0" algn="l" defTabSz="914400" rtl="0" eaLnBrk="0" fontAlgn="base" latinLnBrk="0" hangingPunct="0">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Calibri" panose="020F0502020204030204" pitchFamily="34" charset="0"/>
                <a:cs typeface="Times New Roman" panose="02020603050405020304" pitchFamily="18" charset="0"/>
              </a:rPr>
              <a:t>	Braiding </a:t>
            </a:r>
          </a:p>
          <a:p>
            <a:pPr marL="457200" marR="0" lvl="1" indent="0" algn="l" defTabSz="914400" rtl="0" eaLnBrk="0" fontAlgn="base" latinLnBrk="0" hangingPunct="0">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Calibri" panose="020F0502020204030204" pitchFamily="34" charset="0"/>
                <a:cs typeface="Times New Roman" panose="02020603050405020304" pitchFamily="18" charset="0"/>
              </a:rPr>
              <a:t>	Parity readout 	</a:t>
            </a:r>
          </a:p>
          <a:p>
            <a:pPr marL="457200" marR="0" lvl="1" indent="0" algn="l" defTabSz="914400" rtl="0" eaLnBrk="0" fontAlgn="base" latinLnBrk="0" hangingPunct="0">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Comic Sans MS" panose="030F0702030302020204" pitchFamily="66" charset="0"/>
                <a:ea typeface="Calibri" panose="020F0502020204030204" pitchFamily="34" charset="0"/>
                <a:cs typeface="Times New Roman" panose="02020603050405020304" pitchFamily="18" charset="0"/>
              </a:rPr>
              <a:t>	Quantum processors	</a:t>
            </a:r>
          </a:p>
        </p:txBody>
      </p:sp>
      <p:pic>
        <p:nvPicPr>
          <p:cNvPr id="163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2732" y="2356044"/>
            <a:ext cx="273685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4835" y="4384676"/>
            <a:ext cx="2700338"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724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6">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6">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6">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be 2"/>
          <p:cNvSpPr/>
          <p:nvPr/>
        </p:nvSpPr>
        <p:spPr>
          <a:xfrm>
            <a:off x="2578100" y="1265238"/>
            <a:ext cx="5313363" cy="949325"/>
          </a:xfrm>
          <a:prstGeom prst="cube">
            <a:avLst>
              <a:gd name="adj" fmla="val 6919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507" name="TextBox 10"/>
          <p:cNvSpPr txBox="1">
            <a:spLocks noChangeArrowheads="1"/>
          </p:cNvSpPr>
          <p:nvPr/>
        </p:nvSpPr>
        <p:spPr bwMode="auto">
          <a:xfrm>
            <a:off x="2921000" y="220663"/>
            <a:ext cx="6775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C00000"/>
                </a:solidFill>
                <a:effectLst/>
                <a:uLnTx/>
                <a:uFillTx/>
                <a:latin typeface="Comic Sans MS" panose="030F0702030302020204" pitchFamily="66" charset="0"/>
                <a:ea typeface="+mn-ea"/>
                <a:cs typeface="+mn-cs"/>
              </a:rPr>
              <a:t>Most attention to date --- semiconductor nanowires</a:t>
            </a:r>
          </a:p>
        </p:txBody>
      </p:sp>
      <p:sp>
        <p:nvSpPr>
          <p:cNvPr id="82947" name="TextBox 2"/>
          <p:cNvSpPr txBox="1">
            <a:spLocks noChangeArrowheads="1"/>
          </p:cNvSpPr>
          <p:nvPr/>
        </p:nvSpPr>
        <p:spPr bwMode="auto">
          <a:xfrm>
            <a:off x="1041400" y="2273300"/>
            <a:ext cx="8894763"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66"/>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90000"/>
              </a:lnSpc>
              <a:spcBef>
                <a:spcPct val="0"/>
              </a:spcBef>
              <a:spcAft>
                <a:spcPts val="1800"/>
              </a:spcAft>
              <a:buClrTx/>
              <a:buSzTx/>
              <a:buFontTx/>
              <a:buNone/>
              <a:tabLst/>
              <a:defRPr/>
            </a:pPr>
            <a:r>
              <a:rPr kumimoji="0" lang="en-US" altLang="en-US" sz="1800" b="0" i="0" u="none" strike="noStrike" kern="1200" cap="none" spc="0" normalizeH="0" baseline="0" noProof="0" dirty="0">
                <a:ln>
                  <a:noFill/>
                </a:ln>
                <a:solidFill>
                  <a:srgbClr val="000066"/>
                </a:solidFill>
                <a:effectLst/>
                <a:uLnTx/>
                <a:uFillTx/>
                <a:latin typeface="Comic Sans MS" panose="030F0702030302020204" pitchFamily="66" charset="0"/>
                <a:ea typeface="+mn-ea"/>
                <a:cs typeface="+mn-cs"/>
              </a:rPr>
              <a:t>	</a:t>
            </a:r>
            <a:r>
              <a:rPr kumimoji="0" lang="en-US" altLang="en-US" sz="1800" b="0" i="0" u="sng" strike="noStrike" kern="1200" cap="none" spc="0" normalizeH="0" baseline="0" noProof="0" dirty="0">
                <a:ln>
                  <a:noFill/>
                </a:ln>
                <a:solidFill>
                  <a:srgbClr val="000066"/>
                </a:solidFill>
                <a:effectLst/>
                <a:uLnTx/>
                <a:uFillTx/>
                <a:latin typeface="Comic Sans MS" panose="030F0702030302020204" pitchFamily="66" charset="0"/>
                <a:ea typeface="+mn-ea"/>
                <a:cs typeface="+mn-cs"/>
              </a:rPr>
              <a:t>Advantages</a:t>
            </a:r>
            <a:r>
              <a:rPr kumimoji="0" lang="en-US" altLang="en-US" sz="1800" b="0" i="0" u="none" strike="noStrike" kern="1200" cap="none" spc="0" normalizeH="0" baseline="0" noProof="0" dirty="0">
                <a:ln>
                  <a:noFill/>
                </a:ln>
                <a:solidFill>
                  <a:srgbClr val="000066"/>
                </a:solidFill>
                <a:effectLst/>
                <a:uLnTx/>
                <a:uFillTx/>
                <a:latin typeface="Comic Sans MS" panose="030F0702030302020204" pitchFamily="66" charset="0"/>
                <a:ea typeface="+mn-ea"/>
                <a:cs typeface="+mn-cs"/>
              </a:rPr>
              <a:t>:</a:t>
            </a:r>
          </a:p>
          <a:p>
            <a:pPr marL="1204913" marR="0" lvl="0" indent="-285750" algn="l" defTabSz="914400" rtl="0" eaLnBrk="1" fontAlgn="base" latinLnBrk="0" hangingPunct="1">
              <a:lnSpc>
                <a:spcPct val="90000"/>
              </a:lnSpc>
              <a:spcBef>
                <a:spcPct val="0"/>
              </a:spcBef>
              <a:spcAft>
                <a:spcPts val="12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66"/>
                </a:solidFill>
                <a:effectLst/>
                <a:uLnTx/>
                <a:uFillTx/>
                <a:latin typeface="Comic Sans MS" panose="030F0702030302020204" pitchFamily="66" charset="0"/>
                <a:ea typeface="+mn-ea"/>
                <a:cs typeface="+mn-cs"/>
              </a:rPr>
              <a:t>System can be tuned into the topological state with a magnetic field</a:t>
            </a:r>
          </a:p>
          <a:p>
            <a:pPr marL="1204913" marR="0" lvl="0" indent="-285750" algn="l" defTabSz="914400" rtl="0" eaLnBrk="1" fontAlgn="base" latinLnBrk="0" hangingPunct="1">
              <a:lnSpc>
                <a:spcPct val="90000"/>
              </a:lnSpc>
              <a:spcBef>
                <a:spcPct val="0"/>
              </a:spcBef>
              <a:spcAft>
                <a:spcPts val="12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66"/>
                </a:solidFill>
                <a:effectLst/>
                <a:uLnTx/>
                <a:uFillTx/>
                <a:latin typeface="Comic Sans MS" panose="030F0702030302020204" pitchFamily="66" charset="0"/>
                <a:ea typeface="+mn-ea"/>
                <a:cs typeface="+mn-cs"/>
              </a:rPr>
              <a:t>Majorana fermions are stabilized at the ends of the wire</a:t>
            </a:r>
          </a:p>
          <a:p>
            <a:pPr marL="1204913" marR="0" lvl="0" indent="-285750" algn="l" defTabSz="914400" rtl="0" eaLnBrk="1" fontAlgn="base" latinLnBrk="0" hangingPunct="1">
              <a:lnSpc>
                <a:spcPct val="90000"/>
              </a:lnSpc>
              <a:spcBef>
                <a:spcPct val="0"/>
              </a:spcBef>
              <a:spcAft>
                <a:spcPts val="12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66"/>
                </a:solidFill>
                <a:effectLst/>
                <a:uLnTx/>
                <a:uFillTx/>
                <a:latin typeface="Comic Sans MS" panose="030F0702030302020204" pitchFamily="66" charset="0"/>
                <a:ea typeface="+mn-ea"/>
                <a:cs typeface="+mn-cs"/>
              </a:rPr>
              <a:t>Parity lifetimes are expected to be long (few other states around)</a:t>
            </a:r>
          </a:p>
          <a:p>
            <a:pPr marL="1204913" marR="0" lvl="0" indent="-285750" algn="l" defTabSz="914400" rtl="0" eaLnBrk="1" fontAlgn="base" latinLnBrk="0" hangingPunct="1">
              <a:lnSpc>
                <a:spcPct val="90000"/>
              </a:lnSpc>
              <a:spcBef>
                <a:spcPct val="0"/>
              </a:spcBef>
              <a:spcAft>
                <a:spcPts val="12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66"/>
                </a:solidFill>
                <a:effectLst/>
                <a:uLnTx/>
                <a:uFillTx/>
                <a:latin typeface="Comic Sans MS" panose="030F0702030302020204" pitchFamily="66" charset="0"/>
                <a:ea typeface="+mn-ea"/>
                <a:cs typeface="+mn-cs"/>
              </a:rPr>
              <a:t>Can probe zero energy states via quasiparticle tunneling spectroscopy</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66"/>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90000"/>
              </a:lnSpc>
              <a:spcBef>
                <a:spcPct val="0"/>
              </a:spcBef>
              <a:spcAft>
                <a:spcPts val="1800"/>
              </a:spcAft>
              <a:buClrTx/>
              <a:buSzTx/>
              <a:buFontTx/>
              <a:buNone/>
              <a:tabLst/>
              <a:defRPr/>
            </a:pPr>
            <a:r>
              <a:rPr kumimoji="0" lang="en-US" altLang="en-US" sz="1800" b="0" i="0" u="none" strike="noStrike" kern="1200" cap="none" spc="0" normalizeH="0" baseline="0" noProof="0" dirty="0">
                <a:ln>
                  <a:noFill/>
                </a:ln>
                <a:solidFill>
                  <a:srgbClr val="000066"/>
                </a:solidFill>
                <a:effectLst/>
                <a:uLnTx/>
                <a:uFillTx/>
                <a:latin typeface="Comic Sans MS" panose="030F0702030302020204" pitchFamily="66" charset="0"/>
                <a:ea typeface="+mn-ea"/>
                <a:cs typeface="+mn-cs"/>
              </a:rPr>
              <a:t>	</a:t>
            </a:r>
            <a:r>
              <a:rPr kumimoji="0" lang="en-US" altLang="en-US" sz="1800" b="0" i="0" u="sng" strike="noStrike" kern="1200" cap="none" spc="0" normalizeH="0" baseline="0" noProof="0" dirty="0">
                <a:ln>
                  <a:noFill/>
                </a:ln>
                <a:solidFill>
                  <a:srgbClr val="000066"/>
                </a:solidFill>
                <a:effectLst/>
                <a:uLnTx/>
                <a:uFillTx/>
                <a:latin typeface="Comic Sans MS" panose="030F0702030302020204" pitchFamily="66" charset="0"/>
                <a:ea typeface="+mn-ea"/>
                <a:cs typeface="+mn-cs"/>
              </a:rPr>
              <a:t>Disadvantages</a:t>
            </a:r>
            <a:r>
              <a:rPr kumimoji="0" lang="en-US" altLang="en-US" sz="1800" b="0" i="0" u="none" strike="noStrike" kern="1200" cap="none" spc="0" normalizeH="0" baseline="0" noProof="0" dirty="0">
                <a:ln>
                  <a:noFill/>
                </a:ln>
                <a:solidFill>
                  <a:srgbClr val="000066"/>
                </a:solidFill>
                <a:effectLst/>
                <a:uLnTx/>
                <a:uFillTx/>
                <a:latin typeface="Comic Sans MS" panose="030F0702030302020204" pitchFamily="66" charset="0"/>
                <a:ea typeface="+mn-ea"/>
                <a:cs typeface="+mn-cs"/>
              </a:rPr>
              <a:t>:</a:t>
            </a:r>
          </a:p>
          <a:p>
            <a:pPr marL="1204913" marR="0" lvl="0" indent="-285750" algn="l" defTabSz="914400" rtl="0" eaLnBrk="1" fontAlgn="base" latinLnBrk="0" hangingPunct="1">
              <a:lnSpc>
                <a:spcPct val="90000"/>
              </a:lnSpc>
              <a:spcBef>
                <a:spcPct val="0"/>
              </a:spcBef>
              <a:spcAft>
                <a:spcPts val="12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66"/>
                </a:solidFill>
                <a:effectLst/>
                <a:uLnTx/>
                <a:uFillTx/>
                <a:latin typeface="Comic Sans MS" panose="030F0702030302020204" pitchFamily="66" charset="0"/>
                <a:ea typeface="+mn-ea"/>
                <a:cs typeface="+mn-cs"/>
              </a:rPr>
              <a:t>Need a large oriented magnetic field to induce the topological state</a:t>
            </a:r>
          </a:p>
          <a:p>
            <a:pPr marL="1204913" marR="0" lvl="0" indent="-285750" algn="l" defTabSz="914400" rtl="0" eaLnBrk="1" fontAlgn="base" latinLnBrk="0" hangingPunct="1">
              <a:lnSpc>
                <a:spcPct val="90000"/>
              </a:lnSpc>
              <a:spcBef>
                <a:spcPct val="0"/>
              </a:spcBef>
              <a:spcAft>
                <a:spcPts val="12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66"/>
                </a:solidFill>
                <a:effectLst/>
                <a:uLnTx/>
                <a:uFillTx/>
                <a:latin typeface="Comic Sans MS" panose="030F0702030302020204" pitchFamily="66" charset="0"/>
                <a:ea typeface="+mn-ea"/>
                <a:cs typeface="+mn-cs"/>
              </a:rPr>
              <a:t>Majorana fermions are stabilized at the ends of the wire</a:t>
            </a:r>
          </a:p>
          <a:p>
            <a:pPr marL="1204913" marR="0" lvl="0" indent="-285750" algn="l" defTabSz="914400" rtl="0" eaLnBrk="1" fontAlgn="base" latinLnBrk="0" hangingPunct="1">
              <a:lnSpc>
                <a:spcPct val="90000"/>
              </a:lnSpc>
              <a:spcBef>
                <a:spcPct val="0"/>
              </a:spcBef>
              <a:spcAft>
                <a:spcPts val="12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66"/>
                </a:solidFill>
                <a:effectLst/>
                <a:uLnTx/>
                <a:uFillTx/>
                <a:latin typeface="Comic Sans MS" panose="030F0702030302020204" pitchFamily="66" charset="0"/>
                <a:ea typeface="+mn-ea"/>
                <a:cs typeface="+mn-cs"/>
              </a:rPr>
              <a:t>Challenging to manipulate/braid Majorana fermions</a:t>
            </a:r>
          </a:p>
          <a:p>
            <a:pPr marL="1149350" marR="0" lvl="0" indent="-234950" algn="l" defTabSz="914400" rtl="0" eaLnBrk="1" fontAlgn="base" latinLnBrk="0" hangingPunct="1">
              <a:lnSpc>
                <a:spcPct val="90000"/>
              </a:lnSpc>
              <a:spcBef>
                <a:spcPct val="0"/>
              </a:spcBef>
              <a:spcAft>
                <a:spcPts val="120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srgbClr val="000066"/>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66"/>
              </a:solidFill>
              <a:effectLst/>
              <a:uLnTx/>
              <a:uFillTx/>
              <a:latin typeface="Comic Sans MS" panose="030F0702030302020204" pitchFamily="66" charset="0"/>
              <a:ea typeface="+mn-ea"/>
              <a:cs typeface="+mn-cs"/>
            </a:endParaRPr>
          </a:p>
        </p:txBody>
      </p:sp>
      <p:sp>
        <p:nvSpPr>
          <p:cNvPr id="2" name="Can 1"/>
          <p:cNvSpPr/>
          <p:nvPr/>
        </p:nvSpPr>
        <p:spPr>
          <a:xfrm rot="5400000">
            <a:off x="5128419" y="-275431"/>
            <a:ext cx="223837" cy="3717925"/>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Oval 3"/>
          <p:cNvSpPr/>
          <p:nvPr/>
        </p:nvSpPr>
        <p:spPr>
          <a:xfrm>
            <a:off x="3338513" y="1477963"/>
            <a:ext cx="190500" cy="2238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Oval 6"/>
          <p:cNvSpPr/>
          <p:nvPr/>
        </p:nvSpPr>
        <p:spPr>
          <a:xfrm>
            <a:off x="6997700" y="1466850"/>
            <a:ext cx="190500" cy="2238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6" name="Straight Arrow Connector 5"/>
          <p:cNvCxnSpPr/>
          <p:nvPr/>
        </p:nvCxnSpPr>
        <p:spPr>
          <a:xfrm flipV="1">
            <a:off x="4476750" y="1060450"/>
            <a:ext cx="1427163" cy="1587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513" name="TextBox 9"/>
          <p:cNvSpPr txBox="1">
            <a:spLocks noChangeArrowheads="1"/>
          </p:cNvSpPr>
          <p:nvPr/>
        </p:nvSpPr>
        <p:spPr bwMode="auto">
          <a:xfrm>
            <a:off x="5940425" y="838200"/>
            <a:ext cx="3794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B</a:t>
            </a:r>
          </a:p>
        </p:txBody>
      </p:sp>
      <p:sp>
        <p:nvSpPr>
          <p:cNvPr id="21514" name="TextBox 9"/>
          <p:cNvSpPr txBox="1">
            <a:spLocks noChangeArrowheads="1"/>
          </p:cNvSpPr>
          <p:nvPr/>
        </p:nvSpPr>
        <p:spPr bwMode="auto">
          <a:xfrm>
            <a:off x="8139113" y="1651000"/>
            <a:ext cx="1903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Superconductor</a:t>
            </a:r>
            <a:endParaRPr kumimoji="0" lang="en-US" altLang="en-US" sz="2400" b="1"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endParaRPr>
          </a:p>
        </p:txBody>
      </p:sp>
      <p:sp>
        <p:nvSpPr>
          <p:cNvPr id="21515" name="TextBox 10"/>
          <p:cNvSpPr txBox="1">
            <a:spLocks noChangeArrowheads="1"/>
          </p:cNvSpPr>
          <p:nvPr/>
        </p:nvSpPr>
        <p:spPr bwMode="auto">
          <a:xfrm>
            <a:off x="8112125" y="885825"/>
            <a:ext cx="18240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Semiconductor nanowire</a:t>
            </a:r>
          </a:p>
        </p:txBody>
      </p:sp>
      <p:cxnSp>
        <p:nvCxnSpPr>
          <p:cNvPr id="12" name="Straight Arrow Connector 11"/>
          <p:cNvCxnSpPr/>
          <p:nvPr/>
        </p:nvCxnSpPr>
        <p:spPr>
          <a:xfrm flipH="1">
            <a:off x="6873875" y="1076325"/>
            <a:ext cx="409575" cy="3619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283450" y="1068388"/>
            <a:ext cx="760413" cy="793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7375525" y="1911350"/>
            <a:ext cx="66833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877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94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294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94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947">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294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294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294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29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0"/>
          <p:cNvSpPr txBox="1">
            <a:spLocks noChangeArrowheads="1"/>
          </p:cNvSpPr>
          <p:nvPr/>
        </p:nvSpPr>
        <p:spPr bwMode="auto">
          <a:xfrm>
            <a:off x="4357493" y="443463"/>
            <a:ext cx="4106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smtClean="0">
                <a:ln>
                  <a:noFill/>
                </a:ln>
                <a:solidFill>
                  <a:srgbClr val="C00000"/>
                </a:solidFill>
                <a:effectLst/>
                <a:uLnTx/>
                <a:uFillTx/>
                <a:latin typeface="Comic Sans MS" panose="030F0702030302020204" pitchFamily="66" charset="0"/>
                <a:ea typeface="+mn-ea"/>
                <a:cs typeface="+mn-cs"/>
              </a:rPr>
              <a:t>Why lateral S-TI-S junctions?</a:t>
            </a:r>
          </a:p>
        </p:txBody>
      </p:sp>
      <p:sp>
        <p:nvSpPr>
          <p:cNvPr id="38915" name="TextBox 2"/>
          <p:cNvSpPr txBox="1">
            <a:spLocks noChangeArrowheads="1"/>
          </p:cNvSpPr>
          <p:nvPr/>
        </p:nvSpPr>
        <p:spPr bwMode="auto">
          <a:xfrm>
            <a:off x="2073275" y="1228725"/>
            <a:ext cx="8272463" cy="5508625"/>
          </a:xfrm>
          <a:prstGeom prst="rect">
            <a:avLst/>
          </a:prstGeom>
          <a:noFill/>
          <a:ln w="222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omic Sans MS" pitchFamily="66" charset="0"/>
              </a:defRPr>
            </a:lvl1pPr>
            <a:lvl2pPr>
              <a:defRPr>
                <a:solidFill>
                  <a:schemeClr val="tx1"/>
                </a:solidFill>
                <a:latin typeface="Comic Sans MS" pitchFamily="66" charset="0"/>
              </a:defRPr>
            </a:lvl2pPr>
            <a:lvl3pPr marL="4572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altLang="en-US" sz="1800" b="1" i="0" u="none" strike="noStrike" kern="1200" cap="none" spc="0" normalizeH="0" baseline="0" noProof="0" dirty="0">
                <a:ln>
                  <a:noFill/>
                </a:ln>
                <a:solidFill>
                  <a:srgbClr val="000099"/>
                </a:solidFill>
                <a:effectLst/>
                <a:uLnTx/>
                <a:uFillTx/>
                <a:latin typeface="Comic Sans MS" pitchFamily="66" charset="0"/>
                <a:ea typeface="+mn-ea"/>
                <a:cs typeface="+mn-cs"/>
                <a:sym typeface="Symbol" pitchFamily="18" charset="2"/>
              </a:rPr>
              <a:t>Not the favorite system of most because of the complexity:</a:t>
            </a:r>
          </a:p>
          <a:p>
            <a:pPr marL="914400" marR="0" lvl="0" indent="-45720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99"/>
                </a:solidFill>
                <a:effectLst/>
                <a:uLnTx/>
                <a:uFillTx/>
                <a:latin typeface="Comic Sans MS" pitchFamily="66" charset="0"/>
                <a:ea typeface="+mn-ea"/>
                <a:cs typeface="+mn-cs"/>
                <a:sym typeface="Wingdings 2" pitchFamily="18" charset="2"/>
              </a:rPr>
              <a:t>2D width (multiple channels)</a:t>
            </a:r>
          </a:p>
          <a:p>
            <a:pPr marL="914400" marR="0" lvl="0" indent="-45720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99"/>
                </a:solidFill>
                <a:effectLst/>
                <a:uLnTx/>
                <a:uFillTx/>
                <a:latin typeface="Comic Sans MS" pitchFamily="66" charset="0"/>
                <a:ea typeface="+mn-ea"/>
                <a:cs typeface="+mn-cs"/>
                <a:sym typeface="Wingdings 2" pitchFamily="18" charset="2"/>
              </a:rPr>
              <a:t>Multiple surfaces (top, edges, bottom) </a:t>
            </a:r>
          </a:p>
          <a:p>
            <a:pPr marL="914400" marR="0" lvl="0" indent="-45720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99"/>
                </a:solidFill>
                <a:effectLst/>
                <a:uLnTx/>
                <a:uFillTx/>
                <a:latin typeface="Comic Sans MS" pitchFamily="66" charset="0"/>
                <a:ea typeface="+mn-ea"/>
                <a:cs typeface="+mn-cs"/>
                <a:sym typeface="Wingdings 2" pitchFamily="18" charset="2"/>
              </a:rPr>
              <a:t>Conducting bulk states and trivial surface states in the TI</a:t>
            </a:r>
            <a:endParaRPr kumimoji="0" lang="en-US" altLang="en-US" sz="1800" b="1" i="0" u="none" strike="noStrike" kern="1200" cap="none" spc="0" normalizeH="0" baseline="0" noProof="0" dirty="0">
              <a:ln>
                <a:noFill/>
              </a:ln>
              <a:solidFill>
                <a:srgbClr val="000099"/>
              </a:solidFill>
              <a:effectLst/>
              <a:uLnTx/>
              <a:uFillTx/>
              <a:latin typeface="Comic Sans MS" pitchFamily="66" charset="0"/>
              <a:ea typeface="+mn-ea"/>
              <a:cs typeface="+mn-cs"/>
              <a:sym typeface="Symbol" pitchFamily="18" charset="2"/>
            </a:endParaRPr>
          </a:p>
          <a:p>
            <a:pPr marL="0" marR="0" lvl="1" indent="0" algn="l" defTabSz="914400" rtl="0" eaLnBrk="1" fontAlgn="base" latinLnBrk="0" hangingPunct="1">
              <a:lnSpc>
                <a:spcPct val="100000"/>
              </a:lnSpc>
              <a:spcBef>
                <a:spcPts val="1200"/>
              </a:spcBef>
              <a:spcAft>
                <a:spcPts val="600"/>
              </a:spcAft>
              <a:buClrTx/>
              <a:buSzTx/>
              <a:buFontTx/>
              <a:buNone/>
              <a:tabLst/>
              <a:defRPr/>
            </a:pPr>
            <a:r>
              <a:rPr kumimoji="0" lang="en-US" altLang="en-US" sz="1800" b="1" i="0" u="none" strike="noStrike" kern="1200" cap="none" spc="0" normalizeH="0" baseline="0" noProof="0" dirty="0">
                <a:ln>
                  <a:noFill/>
                </a:ln>
                <a:solidFill>
                  <a:srgbClr val="000099"/>
                </a:solidFill>
                <a:effectLst/>
                <a:uLnTx/>
                <a:uFillTx/>
                <a:latin typeface="Comic Sans MS" pitchFamily="66" charset="0"/>
                <a:ea typeface="+mn-ea"/>
                <a:cs typeface="+mn-cs"/>
                <a:sym typeface="Symbol" pitchFamily="18" charset="2"/>
              </a:rPr>
              <a:t>Advantages:</a:t>
            </a:r>
            <a:endParaRPr kumimoji="0" lang="en-US" sz="1800" b="0" i="0" u="none" strike="noStrike" kern="1200" cap="none" spc="0" normalizeH="0" baseline="0" noProof="0" dirty="0">
              <a:ln>
                <a:noFill/>
              </a:ln>
              <a:solidFill>
                <a:srgbClr val="000000"/>
              </a:solidFill>
              <a:effectLst/>
              <a:uLnTx/>
              <a:uFillTx/>
              <a:latin typeface="Comic Sans MS" pitchFamily="66" charset="0"/>
              <a:ea typeface="+mn-ea"/>
              <a:cs typeface="+mn-cs"/>
            </a:endParaRPr>
          </a:p>
          <a:p>
            <a:pPr marL="742950" marR="0" lvl="1"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99"/>
                </a:solidFill>
                <a:effectLst/>
                <a:uLnTx/>
                <a:uFillTx/>
                <a:latin typeface="Comic Sans MS" pitchFamily="66" charset="0"/>
                <a:ea typeface="+mn-ea"/>
                <a:cs typeface="+mn-cs"/>
              </a:rPr>
              <a:t>Supports topological excitations without a strong magnetic field.  Allows phase-sensitive techniques, e.g. Josephson interferometry</a:t>
            </a:r>
          </a:p>
          <a:p>
            <a:pPr marL="742950" marR="0" lvl="1"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99"/>
                </a:solidFill>
                <a:effectLst/>
                <a:uLnTx/>
                <a:uFillTx/>
                <a:latin typeface="Comic Sans MS" pitchFamily="66" charset="0"/>
                <a:ea typeface="+mn-ea"/>
                <a:cs typeface="+mn-cs"/>
              </a:rPr>
              <a:t>Allows access to barrier for probes and imaging</a:t>
            </a:r>
          </a:p>
          <a:p>
            <a:pPr marL="742950" marR="0" lvl="1"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99"/>
                </a:solidFill>
                <a:effectLst/>
                <a:uLnTx/>
                <a:uFillTx/>
                <a:latin typeface="Comic Sans MS" pitchFamily="66" charset="0"/>
                <a:ea typeface="+mn-ea"/>
                <a:cs typeface="+mn-cs"/>
              </a:rPr>
              <a:t>Expandable into networks </a:t>
            </a:r>
          </a:p>
          <a:p>
            <a:pPr marL="742950" marR="0" lvl="1"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99"/>
                </a:solidFill>
                <a:effectLst/>
                <a:uLnTx/>
                <a:uFillTx/>
                <a:latin typeface="Comic Sans MS" pitchFamily="66" charset="0"/>
                <a:ea typeface="+mn-ea"/>
                <a:cs typeface="+mn-cs"/>
              </a:rPr>
              <a:t>Enables </a:t>
            </a:r>
            <a:r>
              <a:rPr kumimoji="0" lang="en-US" sz="1800" b="0" i="0" u="none" strike="noStrike" kern="1200" cap="none" spc="0" normalizeH="0" baseline="0" noProof="0" dirty="0" err="1">
                <a:ln>
                  <a:noFill/>
                </a:ln>
                <a:solidFill>
                  <a:srgbClr val="000099"/>
                </a:solidFill>
                <a:effectLst/>
                <a:uLnTx/>
                <a:uFillTx/>
                <a:latin typeface="Comic Sans MS" pitchFamily="66" charset="0"/>
                <a:ea typeface="+mn-ea"/>
                <a:cs typeface="+mn-cs"/>
              </a:rPr>
              <a:t>multilple</a:t>
            </a:r>
            <a:r>
              <a:rPr kumimoji="0" lang="en-US" sz="1800" b="0" i="0" u="none" strike="noStrike" kern="1200" cap="none" spc="0" normalizeH="0" baseline="0" noProof="0" dirty="0">
                <a:ln>
                  <a:noFill/>
                </a:ln>
                <a:solidFill>
                  <a:srgbClr val="000099"/>
                </a:solidFill>
                <a:effectLst/>
                <a:uLnTx/>
                <a:uFillTx/>
                <a:latin typeface="Comic Sans MS" pitchFamily="66" charset="0"/>
                <a:ea typeface="+mn-ea"/>
                <a:cs typeface="+mn-cs"/>
              </a:rPr>
              <a:t> modes of operation to move and control Majorana fermions by </a:t>
            </a:r>
            <a:r>
              <a:rPr kumimoji="0" lang="en-US" sz="1800" b="0" i="0" u="sng" strike="noStrike" kern="1200" cap="none" spc="0" normalizeH="0" baseline="0" noProof="0" dirty="0">
                <a:ln>
                  <a:noFill/>
                </a:ln>
                <a:solidFill>
                  <a:srgbClr val="000099"/>
                </a:solidFill>
                <a:effectLst/>
                <a:uLnTx/>
                <a:uFillTx/>
                <a:latin typeface="Comic Sans MS" pitchFamily="66" charset="0"/>
                <a:ea typeface="+mn-ea"/>
                <a:cs typeface="+mn-cs"/>
              </a:rPr>
              <a:t>phase</a:t>
            </a:r>
            <a:r>
              <a:rPr kumimoji="0" lang="en-US" sz="1800" b="0" i="0" u="none" strike="noStrike" kern="1200" cap="none" spc="0" normalizeH="0" baseline="0" noProof="0" dirty="0">
                <a:ln>
                  <a:noFill/>
                </a:ln>
                <a:solidFill>
                  <a:srgbClr val="000099"/>
                </a:solidFill>
                <a:effectLst/>
                <a:uLnTx/>
                <a:uFillTx/>
                <a:latin typeface="Comic Sans MS" pitchFamily="66" charset="0"/>
                <a:ea typeface="+mn-ea"/>
                <a:cs typeface="+mn-cs"/>
              </a:rPr>
              <a:t>, </a:t>
            </a:r>
            <a:r>
              <a:rPr kumimoji="0" lang="en-US" sz="1800" b="0" i="0" u="sng" strike="noStrike" kern="1200" cap="none" spc="0" normalizeH="0" baseline="0" noProof="0" dirty="0">
                <a:ln>
                  <a:noFill/>
                </a:ln>
                <a:solidFill>
                  <a:srgbClr val="000099"/>
                </a:solidFill>
                <a:effectLst/>
                <a:uLnTx/>
                <a:uFillTx/>
                <a:latin typeface="Comic Sans MS" pitchFamily="66" charset="0"/>
                <a:ea typeface="+mn-ea"/>
                <a:cs typeface="+mn-cs"/>
              </a:rPr>
              <a:t>current</a:t>
            </a:r>
            <a:r>
              <a:rPr kumimoji="0" lang="en-US" sz="1800" b="0" i="0" u="none" strike="noStrike" kern="1200" cap="none" spc="0" normalizeH="0" baseline="0" noProof="0" dirty="0">
                <a:ln>
                  <a:noFill/>
                </a:ln>
                <a:solidFill>
                  <a:srgbClr val="000099"/>
                </a:solidFill>
                <a:effectLst/>
                <a:uLnTx/>
                <a:uFillTx/>
                <a:latin typeface="Comic Sans MS" pitchFamily="66" charset="0"/>
                <a:ea typeface="+mn-ea"/>
                <a:cs typeface="+mn-cs"/>
              </a:rPr>
              <a:t>, or </a:t>
            </a:r>
            <a:r>
              <a:rPr kumimoji="0" lang="en-US" sz="1800" b="0" i="0" u="sng" strike="noStrike" kern="1200" cap="none" spc="0" normalizeH="0" baseline="0" noProof="0" dirty="0">
                <a:ln>
                  <a:noFill/>
                </a:ln>
                <a:solidFill>
                  <a:srgbClr val="000099"/>
                </a:solidFill>
                <a:effectLst/>
                <a:uLnTx/>
                <a:uFillTx/>
                <a:latin typeface="Comic Sans MS" pitchFamily="66" charset="0"/>
                <a:ea typeface="+mn-ea"/>
                <a:cs typeface="+mn-cs"/>
              </a:rPr>
              <a:t>voltage</a:t>
            </a:r>
            <a:endParaRPr kumimoji="0" lang="en-US" sz="1800" b="0" i="0" u="none" strike="noStrike" kern="1200" cap="none" spc="0" normalizeH="0" baseline="0" noProof="0" dirty="0">
              <a:ln>
                <a:noFill/>
              </a:ln>
              <a:solidFill>
                <a:srgbClr val="000099"/>
              </a:solidFill>
              <a:effectLst/>
              <a:uLnTx/>
              <a:uFillTx/>
              <a:latin typeface="Comic Sans MS" pitchFamily="66" charset="0"/>
              <a:ea typeface="+mn-ea"/>
              <a:cs typeface="+mn-cs"/>
            </a:endParaRPr>
          </a:p>
          <a:p>
            <a:pPr marL="742950" marR="0" lvl="1"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99"/>
                </a:solidFill>
                <a:effectLst/>
                <a:uLnTx/>
                <a:uFillTx/>
                <a:latin typeface="Comic Sans MS" pitchFamily="66" charset="0"/>
                <a:ea typeface="+mn-ea"/>
                <a:cs typeface="+mn-cs"/>
              </a:rPr>
              <a:t>Schemes proposed to braid and perform logical operations.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pitchFamily="66"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mic Sans MS" pitchFamily="66" charset="0"/>
                <a:ea typeface="+mn-ea"/>
                <a:cs typeface="+mn-cs"/>
              </a:rPr>
              <a:t>  Trade-off stability for functionalization !</a:t>
            </a:r>
            <a:endParaRPr kumimoji="0" lang="en-US" altLang="en-US" sz="1800" b="1" i="0" u="none" strike="noStrike" kern="1200" cap="none" spc="0" normalizeH="0" baseline="0" noProof="0" dirty="0">
              <a:ln>
                <a:noFill/>
              </a:ln>
              <a:solidFill>
                <a:srgbClr val="000099"/>
              </a:solidFill>
              <a:effectLst/>
              <a:uLnTx/>
              <a:uFillTx/>
              <a:latin typeface="Comic Sans MS" pitchFamily="66" charset="0"/>
              <a:ea typeface="+mn-ea"/>
              <a:cs typeface="+mn-cs"/>
              <a:sym typeface="Symbol" pitchFamily="18" charset="2"/>
            </a:endParaRPr>
          </a:p>
        </p:txBody>
      </p:sp>
      <p:pic>
        <p:nvPicPr>
          <p:cNvPr id="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6732" y="24096"/>
            <a:ext cx="1712362" cy="113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1014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5">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5">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8915">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891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10790</TotalTime>
  <Words>3238</Words>
  <Application>Microsoft Office PowerPoint</Application>
  <PresentationFormat>Widescreen</PresentationFormat>
  <Paragraphs>592</Paragraphs>
  <Slides>55</Slides>
  <Notes>6</Notes>
  <HiddenSlides>0</HiddenSlides>
  <MMClips>0</MMClips>
  <ScaleCrop>false</ScaleCrop>
  <HeadingPairs>
    <vt:vector size="8" baseType="variant">
      <vt:variant>
        <vt:lpstr>Fonts Used</vt:lpstr>
      </vt:variant>
      <vt:variant>
        <vt:i4>19</vt:i4>
      </vt:variant>
      <vt:variant>
        <vt:lpstr>Theme</vt:lpstr>
      </vt:variant>
      <vt:variant>
        <vt:i4>4</vt:i4>
      </vt:variant>
      <vt:variant>
        <vt:lpstr>Embedded OLE Servers</vt:lpstr>
      </vt:variant>
      <vt:variant>
        <vt:i4>6</vt:i4>
      </vt:variant>
      <vt:variant>
        <vt:lpstr>Slide Titles</vt:lpstr>
      </vt:variant>
      <vt:variant>
        <vt:i4>55</vt:i4>
      </vt:variant>
    </vt:vector>
  </HeadingPairs>
  <TitlesOfParts>
    <vt:vector size="84" baseType="lpstr">
      <vt:lpstr>Arial</vt:lpstr>
      <vt:lpstr>Calibri</vt:lpstr>
      <vt:lpstr>Calibri Light</vt:lpstr>
      <vt:lpstr>Cambria Math</vt:lpstr>
      <vt:lpstr>Comic Sans MS</vt:lpstr>
      <vt:lpstr>Consolas</vt:lpstr>
      <vt:lpstr>Courier New</vt:lpstr>
      <vt:lpstr>Forte</vt:lpstr>
      <vt:lpstr>Georgia</vt:lpstr>
      <vt:lpstr>Lucida Calligraphy</vt:lpstr>
      <vt:lpstr>Lucida Grande</vt:lpstr>
      <vt:lpstr>Microsoft Yi Baiti</vt:lpstr>
      <vt:lpstr>MV Boli</vt:lpstr>
      <vt:lpstr>Symbol</vt:lpstr>
      <vt:lpstr>Tahoma</vt:lpstr>
      <vt:lpstr>Times New Roman</vt:lpstr>
      <vt:lpstr>Wingdings</vt:lpstr>
      <vt:lpstr>Wingdings 2</vt:lpstr>
      <vt:lpstr>Wingdings 3</vt:lpstr>
      <vt:lpstr>Office Theme</vt:lpstr>
      <vt:lpstr>1_Office Theme</vt:lpstr>
      <vt:lpstr>2_Office Theme</vt:lpstr>
      <vt:lpstr>5_Blank Presentation</vt:lpstr>
      <vt:lpstr>Equation</vt:lpstr>
      <vt:lpstr>Mathcad</vt:lpstr>
      <vt:lpstr>Graph</vt:lpstr>
      <vt:lpstr>Document</vt:lpstr>
      <vt:lpstr>CorelPhotoPaint.Image.7</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Scanning SQUID Microscopy (SSM)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Critical current switching distributions</vt:lpstr>
      <vt:lpstr>Modeling the switching distributions  </vt:lpstr>
      <vt:lpstr>More critical current switching distributions</vt:lpstr>
      <vt:lpstr>PowerPoint Presentation</vt:lpstr>
      <vt:lpstr>PowerPoint Presentation</vt:lpstr>
      <vt:lpstr>PowerPoint Presentation</vt:lpstr>
    </vt:vector>
  </TitlesOfParts>
  <Company>University of Illinois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Dale Van Harlingen</dc:creator>
  <cp:lastModifiedBy>Van Harlingen, Dale J</cp:lastModifiedBy>
  <cp:revision>24</cp:revision>
  <dcterms:created xsi:type="dcterms:W3CDTF">2019-11-17T21:33:13Z</dcterms:created>
  <dcterms:modified xsi:type="dcterms:W3CDTF">2019-12-05T18:42:30Z</dcterms:modified>
</cp:coreProperties>
</file>